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doc" ContentType="application/msword"/>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handoutMasterIdLst>
    <p:handoutMasterId r:id="rId48"/>
  </p:handoutMasterIdLst>
  <p:sldIdLst>
    <p:sldId id="266" r:id="rId2"/>
    <p:sldId id="271" r:id="rId3"/>
    <p:sldId id="273" r:id="rId4"/>
    <p:sldId id="268" r:id="rId5"/>
    <p:sldId id="272" r:id="rId6"/>
    <p:sldId id="274" r:id="rId7"/>
    <p:sldId id="275" r:id="rId8"/>
    <p:sldId id="276" r:id="rId9"/>
    <p:sldId id="277" r:id="rId10"/>
    <p:sldId id="278" r:id="rId11"/>
    <p:sldId id="279" r:id="rId12"/>
    <p:sldId id="280" r:id="rId13"/>
    <p:sldId id="282" r:id="rId14"/>
    <p:sldId id="306" r:id="rId15"/>
    <p:sldId id="281" r:id="rId16"/>
    <p:sldId id="283" r:id="rId17"/>
    <p:sldId id="258"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8" r:id="rId34"/>
    <p:sldId id="301" r:id="rId35"/>
    <p:sldId id="309" r:id="rId36"/>
    <p:sldId id="307" r:id="rId37"/>
    <p:sldId id="302" r:id="rId38"/>
    <p:sldId id="303" r:id="rId39"/>
    <p:sldId id="304" r:id="rId40"/>
    <p:sldId id="305" r:id="rId41"/>
    <p:sldId id="270" r:id="rId42"/>
    <p:sldId id="262" r:id="rId43"/>
    <p:sldId id="263" r:id="rId44"/>
    <p:sldId id="264" r:id="rId45"/>
    <p:sldId id="265" r:id="rId4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2" y="-3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E92738-DADD-49A9-914A-356B8AF44F7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95B9B51-2CA2-448C-BA16-E5F664273519}">
      <dgm:prSet phldrT="[Text]"/>
      <dgm:spPr/>
      <dgm:t>
        <a:bodyPr/>
        <a:lstStyle/>
        <a:p>
          <a:r>
            <a:rPr lang="en-AU" b="1" dirty="0" smtClean="0"/>
            <a:t>Robustness of evidence and measurement </a:t>
          </a:r>
          <a:endParaRPr lang="en-US" dirty="0"/>
        </a:p>
      </dgm:t>
    </dgm:pt>
    <dgm:pt modelId="{CCCCDA84-2631-465A-B97C-F0FC63C33634}" type="parTrans" cxnId="{5B38C7C2-22F7-418E-8580-045CB297D7D8}">
      <dgm:prSet/>
      <dgm:spPr/>
      <dgm:t>
        <a:bodyPr/>
        <a:lstStyle/>
        <a:p>
          <a:endParaRPr lang="en-US"/>
        </a:p>
      </dgm:t>
    </dgm:pt>
    <dgm:pt modelId="{D81665EC-45B3-4329-963D-2F0A11B44135}" type="sibTrans" cxnId="{5B38C7C2-22F7-418E-8580-045CB297D7D8}">
      <dgm:prSet/>
      <dgm:spPr/>
      <dgm:t>
        <a:bodyPr/>
        <a:lstStyle/>
        <a:p>
          <a:endParaRPr lang="en-US"/>
        </a:p>
      </dgm:t>
    </dgm:pt>
    <dgm:pt modelId="{5BBD3E26-7571-4D3F-957B-E024A0A37C9D}">
      <dgm:prSet phldrT="[Text]"/>
      <dgm:spPr/>
      <dgm:t>
        <a:bodyPr/>
        <a:lstStyle/>
        <a:p>
          <a:r>
            <a:rPr lang="en-AU" dirty="0" smtClean="0"/>
            <a:t>Of the efficacy of program interventions</a:t>
          </a:r>
          <a:endParaRPr lang="en-US" dirty="0"/>
        </a:p>
      </dgm:t>
    </dgm:pt>
    <dgm:pt modelId="{B8E5A07F-C1AD-49F7-814E-BD67FFCDEC6A}" type="parTrans" cxnId="{DA6E444E-DCD2-47D9-84F5-4D2C5DFBBC88}">
      <dgm:prSet/>
      <dgm:spPr/>
      <dgm:t>
        <a:bodyPr/>
        <a:lstStyle/>
        <a:p>
          <a:endParaRPr lang="en-US"/>
        </a:p>
      </dgm:t>
    </dgm:pt>
    <dgm:pt modelId="{0427FB4D-9C78-45E1-AD85-B22D2FE83ED6}" type="sibTrans" cxnId="{DA6E444E-DCD2-47D9-84F5-4D2C5DFBBC88}">
      <dgm:prSet/>
      <dgm:spPr/>
      <dgm:t>
        <a:bodyPr/>
        <a:lstStyle/>
        <a:p>
          <a:endParaRPr lang="en-US"/>
        </a:p>
      </dgm:t>
    </dgm:pt>
    <dgm:pt modelId="{1EF70F19-2BED-4235-8F11-235A9A05D7C4}">
      <dgm:prSet phldrT="[Text]"/>
      <dgm:spPr/>
      <dgm:t>
        <a:bodyPr/>
        <a:lstStyle/>
        <a:p>
          <a:r>
            <a:rPr lang="en-AU" b="1" dirty="0" smtClean="0"/>
            <a:t>Tools</a:t>
          </a:r>
          <a:endParaRPr lang="en-US" dirty="0"/>
        </a:p>
      </dgm:t>
    </dgm:pt>
    <dgm:pt modelId="{2F6EFDC1-C09F-498F-B5DC-7E50D4471AF8}" type="parTrans" cxnId="{EF822285-5ED3-4909-99C1-783C15412FDA}">
      <dgm:prSet/>
      <dgm:spPr/>
      <dgm:t>
        <a:bodyPr/>
        <a:lstStyle/>
        <a:p>
          <a:endParaRPr lang="en-US"/>
        </a:p>
      </dgm:t>
    </dgm:pt>
    <dgm:pt modelId="{91A5D6FC-DCDB-4D89-8294-590C1382ACFB}" type="sibTrans" cxnId="{EF822285-5ED3-4909-99C1-783C15412FDA}">
      <dgm:prSet/>
      <dgm:spPr/>
      <dgm:t>
        <a:bodyPr/>
        <a:lstStyle/>
        <a:p>
          <a:endParaRPr lang="en-US"/>
        </a:p>
      </dgm:t>
    </dgm:pt>
    <dgm:pt modelId="{1445324F-E1DA-4E2A-9A09-4121D4AD86D0}">
      <dgm:prSet phldrT="[Text]"/>
      <dgm:spPr/>
      <dgm:t>
        <a:bodyPr/>
        <a:lstStyle/>
        <a:p>
          <a:r>
            <a:rPr lang="en-AU" dirty="0" smtClean="0"/>
            <a:t>Economic and financial models</a:t>
          </a:r>
          <a:endParaRPr lang="en-US" dirty="0"/>
        </a:p>
      </dgm:t>
    </dgm:pt>
    <dgm:pt modelId="{04004EF0-A7AB-470D-BF85-92103066A13D}" type="parTrans" cxnId="{95A71391-DBFF-4C70-BE59-233261A16639}">
      <dgm:prSet/>
      <dgm:spPr/>
      <dgm:t>
        <a:bodyPr/>
        <a:lstStyle/>
        <a:p>
          <a:endParaRPr lang="en-US"/>
        </a:p>
      </dgm:t>
    </dgm:pt>
    <dgm:pt modelId="{38A82E92-533E-4B85-9FEA-2B8168E0A773}" type="sibTrans" cxnId="{95A71391-DBFF-4C70-BE59-233261A16639}">
      <dgm:prSet/>
      <dgm:spPr/>
      <dgm:t>
        <a:bodyPr/>
        <a:lstStyle/>
        <a:p>
          <a:endParaRPr lang="en-US"/>
        </a:p>
      </dgm:t>
    </dgm:pt>
    <dgm:pt modelId="{9FD25CD0-B874-425E-8A58-2E45D5C2EFA3}">
      <dgm:prSet/>
      <dgm:spPr/>
      <dgm:t>
        <a:bodyPr/>
        <a:lstStyle/>
        <a:p>
          <a:r>
            <a:rPr lang="en-AU" dirty="0" smtClean="0"/>
            <a:t>Of the desired outcome – financial and social</a:t>
          </a:r>
        </a:p>
      </dgm:t>
    </dgm:pt>
    <dgm:pt modelId="{2B6B3353-7231-4F8B-B491-2051D0B5AA4C}" type="parTrans" cxnId="{F66CF936-7B3E-4BD5-B2FC-97FD4D6045D3}">
      <dgm:prSet/>
      <dgm:spPr/>
      <dgm:t>
        <a:bodyPr/>
        <a:lstStyle/>
        <a:p>
          <a:endParaRPr lang="en-US"/>
        </a:p>
      </dgm:t>
    </dgm:pt>
    <dgm:pt modelId="{1E79E039-A11D-406D-A5E3-7537DBCBDFBB}" type="sibTrans" cxnId="{F66CF936-7B3E-4BD5-B2FC-97FD4D6045D3}">
      <dgm:prSet/>
      <dgm:spPr/>
      <dgm:t>
        <a:bodyPr/>
        <a:lstStyle/>
        <a:p>
          <a:endParaRPr lang="en-US"/>
        </a:p>
      </dgm:t>
    </dgm:pt>
    <dgm:pt modelId="{3CE46FA9-3C83-45A6-B194-6D6FDC0D815C}">
      <dgm:prSet/>
      <dgm:spPr/>
      <dgm:t>
        <a:bodyPr/>
        <a:lstStyle/>
        <a:p>
          <a:r>
            <a:rPr lang="en-AU" dirty="0" smtClean="0"/>
            <a:t>Of the target client cohort</a:t>
          </a:r>
        </a:p>
      </dgm:t>
    </dgm:pt>
    <dgm:pt modelId="{87326BBD-119D-49EA-B0C5-28B97C68FCC5}" type="parTrans" cxnId="{BF1161AA-E895-445F-A469-03E0E3C1B48A}">
      <dgm:prSet/>
      <dgm:spPr/>
      <dgm:t>
        <a:bodyPr/>
        <a:lstStyle/>
        <a:p>
          <a:endParaRPr lang="en-US"/>
        </a:p>
      </dgm:t>
    </dgm:pt>
    <dgm:pt modelId="{48DCE616-C531-4C5C-B61D-98C222CB928F}" type="sibTrans" cxnId="{BF1161AA-E895-445F-A469-03E0E3C1B48A}">
      <dgm:prSet/>
      <dgm:spPr/>
      <dgm:t>
        <a:bodyPr/>
        <a:lstStyle/>
        <a:p>
          <a:endParaRPr lang="en-US"/>
        </a:p>
      </dgm:t>
    </dgm:pt>
    <dgm:pt modelId="{1D2851AF-8A60-4A1C-B809-4EC7654EEF63}">
      <dgm:prSet/>
      <dgm:spPr/>
      <dgm:t>
        <a:bodyPr/>
        <a:lstStyle/>
        <a:p>
          <a:r>
            <a:rPr lang="en-AU" dirty="0" smtClean="0"/>
            <a:t>Social return on investment</a:t>
          </a:r>
        </a:p>
      </dgm:t>
    </dgm:pt>
    <dgm:pt modelId="{61EC5DCC-D192-4E47-95A0-62DD9759CFE3}" type="parTrans" cxnId="{E23A4C6B-D111-4702-977A-28069999FDC4}">
      <dgm:prSet/>
      <dgm:spPr/>
      <dgm:t>
        <a:bodyPr/>
        <a:lstStyle/>
        <a:p>
          <a:endParaRPr lang="en-US"/>
        </a:p>
      </dgm:t>
    </dgm:pt>
    <dgm:pt modelId="{66B7A4DC-FA6C-43CB-950D-24900ECC8B4C}" type="sibTrans" cxnId="{E23A4C6B-D111-4702-977A-28069999FDC4}">
      <dgm:prSet/>
      <dgm:spPr/>
      <dgm:t>
        <a:bodyPr/>
        <a:lstStyle/>
        <a:p>
          <a:endParaRPr lang="en-US"/>
        </a:p>
      </dgm:t>
    </dgm:pt>
    <dgm:pt modelId="{F06EB6F3-ED94-4111-8953-D5C3A18AD399}">
      <dgm:prSet/>
      <dgm:spPr/>
      <dgm:t>
        <a:bodyPr/>
        <a:lstStyle/>
        <a:p>
          <a:r>
            <a:rPr lang="en-AU" dirty="0" smtClean="0"/>
            <a:t>Case management systems</a:t>
          </a:r>
        </a:p>
      </dgm:t>
    </dgm:pt>
    <dgm:pt modelId="{F01A4627-55E1-4E77-8BAA-6314A3593D48}" type="parTrans" cxnId="{4140C2D4-F5E3-4718-AFD1-96C4B95333B1}">
      <dgm:prSet/>
      <dgm:spPr/>
      <dgm:t>
        <a:bodyPr/>
        <a:lstStyle/>
        <a:p>
          <a:endParaRPr lang="en-US"/>
        </a:p>
      </dgm:t>
    </dgm:pt>
    <dgm:pt modelId="{AD6FF7E9-031E-4746-9295-6974594A1C1D}" type="sibTrans" cxnId="{4140C2D4-F5E3-4718-AFD1-96C4B95333B1}">
      <dgm:prSet/>
      <dgm:spPr/>
      <dgm:t>
        <a:bodyPr/>
        <a:lstStyle/>
        <a:p>
          <a:endParaRPr lang="en-US"/>
        </a:p>
      </dgm:t>
    </dgm:pt>
    <dgm:pt modelId="{209B4E3A-CAF5-4751-A0DC-EBBAD2AA18CD}">
      <dgm:prSet/>
      <dgm:spPr/>
      <dgm:t>
        <a:bodyPr/>
        <a:lstStyle/>
        <a:p>
          <a:r>
            <a:rPr lang="en-AU" dirty="0" smtClean="0"/>
            <a:t>Longitudinal measurement methodologies</a:t>
          </a:r>
          <a:endParaRPr lang="en-AU" dirty="0"/>
        </a:p>
      </dgm:t>
    </dgm:pt>
    <dgm:pt modelId="{0FB8D476-FA13-402B-AEB5-6719F24182B5}" type="parTrans" cxnId="{DAD95EF4-B98E-4334-A26A-30E0C718AB6B}">
      <dgm:prSet/>
      <dgm:spPr/>
      <dgm:t>
        <a:bodyPr/>
        <a:lstStyle/>
        <a:p>
          <a:endParaRPr lang="en-US"/>
        </a:p>
      </dgm:t>
    </dgm:pt>
    <dgm:pt modelId="{DB16EBEC-59E7-40FA-949D-57CFD28F792F}" type="sibTrans" cxnId="{DAD95EF4-B98E-4334-A26A-30E0C718AB6B}">
      <dgm:prSet/>
      <dgm:spPr/>
      <dgm:t>
        <a:bodyPr/>
        <a:lstStyle/>
        <a:p>
          <a:endParaRPr lang="en-US"/>
        </a:p>
      </dgm:t>
    </dgm:pt>
    <dgm:pt modelId="{B974DA52-7760-4C3D-9C65-E206E14EA318}" type="pres">
      <dgm:prSet presAssocID="{69E92738-DADD-49A9-914A-356B8AF44F70}" presName="Name0" presStyleCnt="0">
        <dgm:presLayoutVars>
          <dgm:dir/>
          <dgm:animLvl val="lvl"/>
          <dgm:resizeHandles val="exact"/>
        </dgm:presLayoutVars>
      </dgm:prSet>
      <dgm:spPr/>
      <dgm:t>
        <a:bodyPr/>
        <a:lstStyle/>
        <a:p>
          <a:endParaRPr lang="en-US"/>
        </a:p>
      </dgm:t>
    </dgm:pt>
    <dgm:pt modelId="{78538F83-1517-4A11-BD9B-4CA80DF26CA1}" type="pres">
      <dgm:prSet presAssocID="{895B9B51-2CA2-448C-BA16-E5F664273519}" presName="composite" presStyleCnt="0"/>
      <dgm:spPr/>
    </dgm:pt>
    <dgm:pt modelId="{70E02CDA-81D2-491D-8E33-22CCE017025A}" type="pres">
      <dgm:prSet presAssocID="{895B9B51-2CA2-448C-BA16-E5F664273519}" presName="parTx" presStyleLbl="alignNode1" presStyleIdx="0" presStyleCnt="2">
        <dgm:presLayoutVars>
          <dgm:chMax val="0"/>
          <dgm:chPref val="0"/>
          <dgm:bulletEnabled val="1"/>
        </dgm:presLayoutVars>
      </dgm:prSet>
      <dgm:spPr/>
      <dgm:t>
        <a:bodyPr/>
        <a:lstStyle/>
        <a:p>
          <a:endParaRPr lang="en-US"/>
        </a:p>
      </dgm:t>
    </dgm:pt>
    <dgm:pt modelId="{34A45ABD-9FE8-46EF-9D90-40A5875A4723}" type="pres">
      <dgm:prSet presAssocID="{895B9B51-2CA2-448C-BA16-E5F664273519}" presName="desTx" presStyleLbl="alignAccFollowNode1" presStyleIdx="0" presStyleCnt="2">
        <dgm:presLayoutVars>
          <dgm:bulletEnabled val="1"/>
        </dgm:presLayoutVars>
      </dgm:prSet>
      <dgm:spPr/>
      <dgm:t>
        <a:bodyPr/>
        <a:lstStyle/>
        <a:p>
          <a:endParaRPr lang="en-US"/>
        </a:p>
      </dgm:t>
    </dgm:pt>
    <dgm:pt modelId="{21A06EFA-1E95-4CD4-90A3-F4EDE0A0E0A3}" type="pres">
      <dgm:prSet presAssocID="{D81665EC-45B3-4329-963D-2F0A11B44135}" presName="space" presStyleCnt="0"/>
      <dgm:spPr/>
    </dgm:pt>
    <dgm:pt modelId="{4A383514-7492-4CC1-8A86-F478CBF19C43}" type="pres">
      <dgm:prSet presAssocID="{1EF70F19-2BED-4235-8F11-235A9A05D7C4}" presName="composite" presStyleCnt="0"/>
      <dgm:spPr/>
    </dgm:pt>
    <dgm:pt modelId="{E6E5B851-E275-467E-92FA-B394AA16439C}" type="pres">
      <dgm:prSet presAssocID="{1EF70F19-2BED-4235-8F11-235A9A05D7C4}" presName="parTx" presStyleLbl="alignNode1" presStyleIdx="1" presStyleCnt="2">
        <dgm:presLayoutVars>
          <dgm:chMax val="0"/>
          <dgm:chPref val="0"/>
          <dgm:bulletEnabled val="1"/>
        </dgm:presLayoutVars>
      </dgm:prSet>
      <dgm:spPr/>
      <dgm:t>
        <a:bodyPr/>
        <a:lstStyle/>
        <a:p>
          <a:endParaRPr lang="en-US"/>
        </a:p>
      </dgm:t>
    </dgm:pt>
    <dgm:pt modelId="{AEA38613-97C9-4FA6-8D36-2F335B8A2406}" type="pres">
      <dgm:prSet presAssocID="{1EF70F19-2BED-4235-8F11-235A9A05D7C4}" presName="desTx" presStyleLbl="alignAccFollowNode1" presStyleIdx="1" presStyleCnt="2">
        <dgm:presLayoutVars>
          <dgm:bulletEnabled val="1"/>
        </dgm:presLayoutVars>
      </dgm:prSet>
      <dgm:spPr/>
      <dgm:t>
        <a:bodyPr/>
        <a:lstStyle/>
        <a:p>
          <a:endParaRPr lang="en-US"/>
        </a:p>
      </dgm:t>
    </dgm:pt>
  </dgm:ptLst>
  <dgm:cxnLst>
    <dgm:cxn modelId="{B5EA0205-FC6E-40AC-9A3F-EC94CEEFA76B}" type="presOf" srcId="{1445324F-E1DA-4E2A-9A09-4121D4AD86D0}" destId="{AEA38613-97C9-4FA6-8D36-2F335B8A2406}" srcOrd="0" destOrd="0" presId="urn:microsoft.com/office/officeart/2005/8/layout/hList1"/>
    <dgm:cxn modelId="{EF822285-5ED3-4909-99C1-783C15412FDA}" srcId="{69E92738-DADD-49A9-914A-356B8AF44F70}" destId="{1EF70F19-2BED-4235-8F11-235A9A05D7C4}" srcOrd="1" destOrd="0" parTransId="{2F6EFDC1-C09F-498F-B5DC-7E50D4471AF8}" sibTransId="{91A5D6FC-DCDB-4D89-8294-590C1382ACFB}"/>
    <dgm:cxn modelId="{95A71391-DBFF-4C70-BE59-233261A16639}" srcId="{1EF70F19-2BED-4235-8F11-235A9A05D7C4}" destId="{1445324F-E1DA-4E2A-9A09-4121D4AD86D0}" srcOrd="0" destOrd="0" parTransId="{04004EF0-A7AB-470D-BF85-92103066A13D}" sibTransId="{38A82E92-533E-4B85-9FEA-2B8168E0A773}"/>
    <dgm:cxn modelId="{E23A4C6B-D111-4702-977A-28069999FDC4}" srcId="{1EF70F19-2BED-4235-8F11-235A9A05D7C4}" destId="{1D2851AF-8A60-4A1C-B809-4EC7654EEF63}" srcOrd="1" destOrd="0" parTransId="{61EC5DCC-D192-4E47-95A0-62DD9759CFE3}" sibTransId="{66B7A4DC-FA6C-43CB-950D-24900ECC8B4C}"/>
    <dgm:cxn modelId="{DA6E444E-DCD2-47D9-84F5-4D2C5DFBBC88}" srcId="{895B9B51-2CA2-448C-BA16-E5F664273519}" destId="{5BBD3E26-7571-4D3F-957B-E024A0A37C9D}" srcOrd="0" destOrd="0" parTransId="{B8E5A07F-C1AD-49F7-814E-BD67FFCDEC6A}" sibTransId="{0427FB4D-9C78-45E1-AD85-B22D2FE83ED6}"/>
    <dgm:cxn modelId="{F950D5DD-0BEA-4C7F-8F65-711DB1775CEC}" type="presOf" srcId="{F06EB6F3-ED94-4111-8953-D5C3A18AD399}" destId="{AEA38613-97C9-4FA6-8D36-2F335B8A2406}" srcOrd="0" destOrd="2" presId="urn:microsoft.com/office/officeart/2005/8/layout/hList1"/>
    <dgm:cxn modelId="{BF1161AA-E895-445F-A469-03E0E3C1B48A}" srcId="{895B9B51-2CA2-448C-BA16-E5F664273519}" destId="{3CE46FA9-3C83-45A6-B194-6D6FDC0D815C}" srcOrd="2" destOrd="0" parTransId="{87326BBD-119D-49EA-B0C5-28B97C68FCC5}" sibTransId="{48DCE616-C531-4C5C-B61D-98C222CB928F}"/>
    <dgm:cxn modelId="{2E4604CC-C39B-4433-967A-5AE002D2D8D6}" type="presOf" srcId="{3CE46FA9-3C83-45A6-B194-6D6FDC0D815C}" destId="{34A45ABD-9FE8-46EF-9D90-40A5875A4723}" srcOrd="0" destOrd="2" presId="urn:microsoft.com/office/officeart/2005/8/layout/hList1"/>
    <dgm:cxn modelId="{5B38C7C2-22F7-418E-8580-045CB297D7D8}" srcId="{69E92738-DADD-49A9-914A-356B8AF44F70}" destId="{895B9B51-2CA2-448C-BA16-E5F664273519}" srcOrd="0" destOrd="0" parTransId="{CCCCDA84-2631-465A-B97C-F0FC63C33634}" sibTransId="{D81665EC-45B3-4329-963D-2F0A11B44135}"/>
    <dgm:cxn modelId="{ED376711-8543-4FAD-8C04-DC41020F5558}" type="presOf" srcId="{209B4E3A-CAF5-4751-A0DC-EBBAD2AA18CD}" destId="{AEA38613-97C9-4FA6-8D36-2F335B8A2406}" srcOrd="0" destOrd="3" presId="urn:microsoft.com/office/officeart/2005/8/layout/hList1"/>
    <dgm:cxn modelId="{C7594192-D610-4A8B-BFAF-1A2E923C6AB2}" type="presOf" srcId="{895B9B51-2CA2-448C-BA16-E5F664273519}" destId="{70E02CDA-81D2-491D-8E33-22CCE017025A}" srcOrd="0" destOrd="0" presId="urn:microsoft.com/office/officeart/2005/8/layout/hList1"/>
    <dgm:cxn modelId="{74174232-F4D5-49C7-A24C-79814E9706AC}" type="presOf" srcId="{1EF70F19-2BED-4235-8F11-235A9A05D7C4}" destId="{E6E5B851-E275-467E-92FA-B394AA16439C}" srcOrd="0" destOrd="0" presId="urn:microsoft.com/office/officeart/2005/8/layout/hList1"/>
    <dgm:cxn modelId="{B9290A4A-B6C2-4D30-89F7-74FA3A7E15E3}" type="presOf" srcId="{69E92738-DADD-49A9-914A-356B8AF44F70}" destId="{B974DA52-7760-4C3D-9C65-E206E14EA318}" srcOrd="0" destOrd="0" presId="urn:microsoft.com/office/officeart/2005/8/layout/hList1"/>
    <dgm:cxn modelId="{B369F216-D962-4989-8837-4D22AFD7A2EF}" type="presOf" srcId="{5BBD3E26-7571-4D3F-957B-E024A0A37C9D}" destId="{34A45ABD-9FE8-46EF-9D90-40A5875A4723}" srcOrd="0" destOrd="0" presId="urn:microsoft.com/office/officeart/2005/8/layout/hList1"/>
    <dgm:cxn modelId="{7450DB03-EBAF-4262-8BE1-85F42AF0A292}" type="presOf" srcId="{1D2851AF-8A60-4A1C-B809-4EC7654EEF63}" destId="{AEA38613-97C9-4FA6-8D36-2F335B8A2406}" srcOrd="0" destOrd="1" presId="urn:microsoft.com/office/officeart/2005/8/layout/hList1"/>
    <dgm:cxn modelId="{4140C2D4-F5E3-4718-AFD1-96C4B95333B1}" srcId="{1EF70F19-2BED-4235-8F11-235A9A05D7C4}" destId="{F06EB6F3-ED94-4111-8953-D5C3A18AD399}" srcOrd="2" destOrd="0" parTransId="{F01A4627-55E1-4E77-8BAA-6314A3593D48}" sibTransId="{AD6FF7E9-031E-4746-9295-6974594A1C1D}"/>
    <dgm:cxn modelId="{5BA4BA09-35E3-4CCC-9DDE-A2E5DA3A0514}" type="presOf" srcId="{9FD25CD0-B874-425E-8A58-2E45D5C2EFA3}" destId="{34A45ABD-9FE8-46EF-9D90-40A5875A4723}" srcOrd="0" destOrd="1" presId="urn:microsoft.com/office/officeart/2005/8/layout/hList1"/>
    <dgm:cxn modelId="{DAD95EF4-B98E-4334-A26A-30E0C718AB6B}" srcId="{1EF70F19-2BED-4235-8F11-235A9A05D7C4}" destId="{209B4E3A-CAF5-4751-A0DC-EBBAD2AA18CD}" srcOrd="3" destOrd="0" parTransId="{0FB8D476-FA13-402B-AEB5-6719F24182B5}" sibTransId="{DB16EBEC-59E7-40FA-949D-57CFD28F792F}"/>
    <dgm:cxn modelId="{F66CF936-7B3E-4BD5-B2FC-97FD4D6045D3}" srcId="{895B9B51-2CA2-448C-BA16-E5F664273519}" destId="{9FD25CD0-B874-425E-8A58-2E45D5C2EFA3}" srcOrd="1" destOrd="0" parTransId="{2B6B3353-7231-4F8B-B491-2051D0B5AA4C}" sibTransId="{1E79E039-A11D-406D-A5E3-7537DBCBDFBB}"/>
    <dgm:cxn modelId="{2FC79645-0120-42BB-97E9-7230A1AA53C4}" type="presParOf" srcId="{B974DA52-7760-4C3D-9C65-E206E14EA318}" destId="{78538F83-1517-4A11-BD9B-4CA80DF26CA1}" srcOrd="0" destOrd="0" presId="urn:microsoft.com/office/officeart/2005/8/layout/hList1"/>
    <dgm:cxn modelId="{B71771FE-BF21-48AC-BCB4-F9393814F401}" type="presParOf" srcId="{78538F83-1517-4A11-BD9B-4CA80DF26CA1}" destId="{70E02CDA-81D2-491D-8E33-22CCE017025A}" srcOrd="0" destOrd="0" presId="urn:microsoft.com/office/officeart/2005/8/layout/hList1"/>
    <dgm:cxn modelId="{94B92A5D-23D9-47B3-A87A-233303DF96D5}" type="presParOf" srcId="{78538F83-1517-4A11-BD9B-4CA80DF26CA1}" destId="{34A45ABD-9FE8-46EF-9D90-40A5875A4723}" srcOrd="1" destOrd="0" presId="urn:microsoft.com/office/officeart/2005/8/layout/hList1"/>
    <dgm:cxn modelId="{00C787F1-3C3C-4FC9-8B9A-8F4CB832EDE1}" type="presParOf" srcId="{B974DA52-7760-4C3D-9C65-E206E14EA318}" destId="{21A06EFA-1E95-4CD4-90A3-F4EDE0A0E0A3}" srcOrd="1" destOrd="0" presId="urn:microsoft.com/office/officeart/2005/8/layout/hList1"/>
    <dgm:cxn modelId="{607EBFB6-EAD4-443A-A856-4B6F20D28A8C}" type="presParOf" srcId="{B974DA52-7760-4C3D-9C65-E206E14EA318}" destId="{4A383514-7492-4CC1-8A86-F478CBF19C43}" srcOrd="2" destOrd="0" presId="urn:microsoft.com/office/officeart/2005/8/layout/hList1"/>
    <dgm:cxn modelId="{164CCEFE-0FD2-4F76-8DB9-29BFF77A80B1}" type="presParOf" srcId="{4A383514-7492-4CC1-8A86-F478CBF19C43}" destId="{E6E5B851-E275-467E-92FA-B394AA16439C}" srcOrd="0" destOrd="0" presId="urn:microsoft.com/office/officeart/2005/8/layout/hList1"/>
    <dgm:cxn modelId="{C7A53F20-A0C7-4D99-AF39-EEA9AECC462D}" type="presParOf" srcId="{4A383514-7492-4CC1-8A86-F478CBF19C43}" destId="{AEA38613-97C9-4FA6-8D36-2F335B8A240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553C35-E3E4-4E94-8F79-544E2A402ECB}"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lang="en-AU"/>
        </a:p>
      </dgm:t>
    </dgm:pt>
    <dgm:pt modelId="{8B4F6BF0-3688-40EE-99C5-2FA1405282C4}">
      <dgm:prSet/>
      <dgm:spPr/>
      <dgm:t>
        <a:bodyPr/>
        <a:lstStyle/>
        <a:p>
          <a:pPr rtl="0"/>
          <a:r>
            <a:rPr lang="en-AU" dirty="0" smtClean="0">
              <a:latin typeface="Gill Sans MT" pitchFamily="34" charset="0"/>
            </a:rPr>
            <a:t>Impact and Measurement</a:t>
          </a:r>
          <a:endParaRPr lang="en-AU" dirty="0">
            <a:latin typeface="Gill Sans MT" pitchFamily="34" charset="0"/>
          </a:endParaRPr>
        </a:p>
      </dgm:t>
    </dgm:pt>
    <dgm:pt modelId="{1FFAFBEE-670E-4011-A97F-4B3F671C4978}" type="parTrans" cxnId="{BA697827-3352-4F97-AA6C-8D7365B82981}">
      <dgm:prSet/>
      <dgm:spPr/>
      <dgm:t>
        <a:bodyPr/>
        <a:lstStyle/>
        <a:p>
          <a:endParaRPr lang="en-AU"/>
        </a:p>
      </dgm:t>
    </dgm:pt>
    <dgm:pt modelId="{85186397-01D1-443E-B9F1-8750BDAF3674}" type="sibTrans" cxnId="{BA697827-3352-4F97-AA6C-8D7365B82981}">
      <dgm:prSet/>
      <dgm:spPr/>
      <dgm:t>
        <a:bodyPr/>
        <a:lstStyle/>
        <a:p>
          <a:endParaRPr lang="en-AU"/>
        </a:p>
      </dgm:t>
    </dgm:pt>
    <dgm:pt modelId="{A4E9D1BD-4AD8-49C3-A813-F661062845B0}">
      <dgm:prSet/>
      <dgm:spPr/>
      <dgm:t>
        <a:bodyPr/>
        <a:lstStyle/>
        <a:p>
          <a:pPr rtl="0"/>
          <a:r>
            <a:rPr lang="en-AU" dirty="0" smtClean="0">
              <a:latin typeface="Gill Sans MT" pitchFamily="34" charset="0"/>
            </a:rPr>
            <a:t>There are two critical questions?</a:t>
          </a:r>
          <a:endParaRPr lang="en-AU" dirty="0">
            <a:latin typeface="Gill Sans MT" pitchFamily="34" charset="0"/>
          </a:endParaRPr>
        </a:p>
      </dgm:t>
    </dgm:pt>
    <dgm:pt modelId="{BE0D3A87-CD42-4E04-BD1E-79B08FB7AE06}" type="parTrans" cxnId="{0C0F9B56-325F-4E9A-B258-47141F023C48}">
      <dgm:prSet/>
      <dgm:spPr/>
      <dgm:t>
        <a:bodyPr/>
        <a:lstStyle/>
        <a:p>
          <a:endParaRPr lang="en-AU"/>
        </a:p>
      </dgm:t>
    </dgm:pt>
    <dgm:pt modelId="{0AB111AE-7CE0-489E-B3CF-E49876DFBBA0}" type="sibTrans" cxnId="{0C0F9B56-325F-4E9A-B258-47141F023C48}">
      <dgm:prSet/>
      <dgm:spPr/>
      <dgm:t>
        <a:bodyPr/>
        <a:lstStyle/>
        <a:p>
          <a:endParaRPr lang="en-AU"/>
        </a:p>
      </dgm:t>
    </dgm:pt>
    <dgm:pt modelId="{EBA78640-C04D-4437-A5D4-CE11DF9C28DF}">
      <dgm:prSet/>
      <dgm:spPr/>
      <dgm:t>
        <a:bodyPr/>
        <a:lstStyle/>
        <a:p>
          <a:pPr rtl="0"/>
          <a:r>
            <a:rPr lang="en-AU" dirty="0" smtClean="0">
              <a:latin typeface="Gill Sans MT" pitchFamily="34" charset="0"/>
            </a:rPr>
            <a:t>Q1: What is the social impact of a given SIB initiative? And what is its dollar impact on funders?</a:t>
          </a:r>
          <a:endParaRPr lang="en-AU" dirty="0">
            <a:latin typeface="Gill Sans MT" pitchFamily="34" charset="0"/>
          </a:endParaRPr>
        </a:p>
      </dgm:t>
    </dgm:pt>
    <dgm:pt modelId="{CD4F1620-953E-4ED4-8B6A-EC8B08FDF500}" type="parTrans" cxnId="{DF4C74C9-61A0-49CE-A7B0-5403B12934C8}">
      <dgm:prSet/>
      <dgm:spPr/>
      <dgm:t>
        <a:bodyPr/>
        <a:lstStyle/>
        <a:p>
          <a:endParaRPr lang="en-AU"/>
        </a:p>
      </dgm:t>
    </dgm:pt>
    <dgm:pt modelId="{4D4E0F0A-17A3-469B-96E3-28BE3013F37F}" type="sibTrans" cxnId="{DF4C74C9-61A0-49CE-A7B0-5403B12934C8}">
      <dgm:prSet/>
      <dgm:spPr/>
      <dgm:t>
        <a:bodyPr/>
        <a:lstStyle/>
        <a:p>
          <a:endParaRPr lang="en-AU"/>
        </a:p>
      </dgm:t>
    </dgm:pt>
    <dgm:pt modelId="{5A0EF3C3-D0B4-4B72-9342-A560E8B9912C}">
      <dgm:prSet/>
      <dgm:spPr/>
      <dgm:t>
        <a:bodyPr/>
        <a:lstStyle/>
        <a:p>
          <a:pPr rtl="0"/>
          <a:r>
            <a:rPr lang="en-AU" dirty="0" smtClean="0">
              <a:latin typeface="Gill Sans MT" pitchFamily="34" charset="0"/>
            </a:rPr>
            <a:t>Q2: What constitutes valid and robust evidence on impact?</a:t>
          </a:r>
          <a:endParaRPr lang="en-AU" dirty="0">
            <a:latin typeface="Gill Sans MT" pitchFamily="34" charset="0"/>
          </a:endParaRPr>
        </a:p>
      </dgm:t>
    </dgm:pt>
    <dgm:pt modelId="{38AD1D88-1FC3-49EA-907B-97605ABEF638}" type="parTrans" cxnId="{99FC4A4A-A853-4F34-A520-6232F6528FA9}">
      <dgm:prSet/>
      <dgm:spPr/>
      <dgm:t>
        <a:bodyPr/>
        <a:lstStyle/>
        <a:p>
          <a:endParaRPr lang="en-AU"/>
        </a:p>
      </dgm:t>
    </dgm:pt>
    <dgm:pt modelId="{EEE821EC-E6EF-41B9-ABD6-459AF1889AE6}" type="sibTrans" cxnId="{99FC4A4A-A853-4F34-A520-6232F6528FA9}">
      <dgm:prSet/>
      <dgm:spPr/>
      <dgm:t>
        <a:bodyPr/>
        <a:lstStyle/>
        <a:p>
          <a:endParaRPr lang="en-AU"/>
        </a:p>
      </dgm:t>
    </dgm:pt>
    <dgm:pt modelId="{A79DC313-4474-49E8-930A-A108E86F3BF8}" type="pres">
      <dgm:prSet presAssocID="{5F553C35-E3E4-4E94-8F79-544E2A402ECB}" presName="Name0" presStyleCnt="0">
        <dgm:presLayoutVars>
          <dgm:dir/>
          <dgm:animLvl val="lvl"/>
          <dgm:resizeHandles val="exact"/>
        </dgm:presLayoutVars>
      </dgm:prSet>
      <dgm:spPr/>
      <dgm:t>
        <a:bodyPr/>
        <a:lstStyle/>
        <a:p>
          <a:endParaRPr lang="en-AU"/>
        </a:p>
      </dgm:t>
    </dgm:pt>
    <dgm:pt modelId="{A91ECCDD-652E-4188-BA4F-253C0B0CAB50}" type="pres">
      <dgm:prSet presAssocID="{8B4F6BF0-3688-40EE-99C5-2FA1405282C4}" presName="linNode" presStyleCnt="0"/>
      <dgm:spPr/>
      <dgm:t>
        <a:bodyPr/>
        <a:lstStyle/>
        <a:p>
          <a:endParaRPr lang="en-AU"/>
        </a:p>
      </dgm:t>
    </dgm:pt>
    <dgm:pt modelId="{E203E9AC-700B-46BD-A45A-02E1265CCF00}" type="pres">
      <dgm:prSet presAssocID="{8B4F6BF0-3688-40EE-99C5-2FA1405282C4}" presName="parentText" presStyleLbl="node1" presStyleIdx="0" presStyleCnt="2" custScaleX="277778">
        <dgm:presLayoutVars>
          <dgm:chMax val="1"/>
          <dgm:bulletEnabled val="1"/>
        </dgm:presLayoutVars>
      </dgm:prSet>
      <dgm:spPr/>
      <dgm:t>
        <a:bodyPr/>
        <a:lstStyle/>
        <a:p>
          <a:endParaRPr lang="en-AU"/>
        </a:p>
      </dgm:t>
    </dgm:pt>
    <dgm:pt modelId="{49F7ED7F-001E-4B24-BD9A-D8D14B400C45}" type="pres">
      <dgm:prSet presAssocID="{85186397-01D1-443E-B9F1-8750BDAF3674}" presName="sp" presStyleCnt="0"/>
      <dgm:spPr/>
      <dgm:t>
        <a:bodyPr/>
        <a:lstStyle/>
        <a:p>
          <a:endParaRPr lang="en-AU"/>
        </a:p>
      </dgm:t>
    </dgm:pt>
    <dgm:pt modelId="{971303C5-504D-418B-98C6-88B95D8C666B}" type="pres">
      <dgm:prSet presAssocID="{A4E9D1BD-4AD8-49C3-A813-F661062845B0}" presName="linNode" presStyleCnt="0"/>
      <dgm:spPr/>
      <dgm:t>
        <a:bodyPr/>
        <a:lstStyle/>
        <a:p>
          <a:endParaRPr lang="en-AU"/>
        </a:p>
      </dgm:t>
    </dgm:pt>
    <dgm:pt modelId="{C9434E88-F387-434F-A336-B4C647814702}" type="pres">
      <dgm:prSet presAssocID="{A4E9D1BD-4AD8-49C3-A813-F661062845B0}" presName="parentText" presStyleLbl="node1" presStyleIdx="1" presStyleCnt="2">
        <dgm:presLayoutVars>
          <dgm:chMax val="1"/>
          <dgm:bulletEnabled val="1"/>
        </dgm:presLayoutVars>
      </dgm:prSet>
      <dgm:spPr/>
      <dgm:t>
        <a:bodyPr/>
        <a:lstStyle/>
        <a:p>
          <a:endParaRPr lang="en-AU"/>
        </a:p>
      </dgm:t>
    </dgm:pt>
    <dgm:pt modelId="{D2F6A629-C6C9-4B5B-9EE6-AF8CCC11A0A1}" type="pres">
      <dgm:prSet presAssocID="{A4E9D1BD-4AD8-49C3-A813-F661062845B0}" presName="descendantText" presStyleLbl="alignAccFollowNode1" presStyleIdx="0" presStyleCnt="1">
        <dgm:presLayoutVars>
          <dgm:bulletEnabled val="1"/>
        </dgm:presLayoutVars>
      </dgm:prSet>
      <dgm:spPr/>
      <dgm:t>
        <a:bodyPr/>
        <a:lstStyle/>
        <a:p>
          <a:endParaRPr lang="en-AU"/>
        </a:p>
      </dgm:t>
    </dgm:pt>
  </dgm:ptLst>
  <dgm:cxnLst>
    <dgm:cxn modelId="{99FC4A4A-A853-4F34-A520-6232F6528FA9}" srcId="{A4E9D1BD-4AD8-49C3-A813-F661062845B0}" destId="{5A0EF3C3-D0B4-4B72-9342-A560E8B9912C}" srcOrd="1" destOrd="0" parTransId="{38AD1D88-1FC3-49EA-907B-97605ABEF638}" sibTransId="{EEE821EC-E6EF-41B9-ABD6-459AF1889AE6}"/>
    <dgm:cxn modelId="{C6441099-A664-4226-9E1A-232E6F9157BB}" type="presOf" srcId="{5F553C35-E3E4-4E94-8F79-544E2A402ECB}" destId="{A79DC313-4474-49E8-930A-A108E86F3BF8}" srcOrd="0" destOrd="0" presId="urn:microsoft.com/office/officeart/2005/8/layout/vList5"/>
    <dgm:cxn modelId="{F8E17F94-12D3-4CD9-955F-D81D520A58FC}" type="presOf" srcId="{5A0EF3C3-D0B4-4B72-9342-A560E8B9912C}" destId="{D2F6A629-C6C9-4B5B-9EE6-AF8CCC11A0A1}" srcOrd="0" destOrd="1" presId="urn:microsoft.com/office/officeart/2005/8/layout/vList5"/>
    <dgm:cxn modelId="{BA697827-3352-4F97-AA6C-8D7365B82981}" srcId="{5F553C35-E3E4-4E94-8F79-544E2A402ECB}" destId="{8B4F6BF0-3688-40EE-99C5-2FA1405282C4}" srcOrd="0" destOrd="0" parTransId="{1FFAFBEE-670E-4011-A97F-4B3F671C4978}" sibTransId="{85186397-01D1-443E-B9F1-8750BDAF3674}"/>
    <dgm:cxn modelId="{838A491F-B086-4122-8E90-DE894BAD6F42}" type="presOf" srcId="{A4E9D1BD-4AD8-49C3-A813-F661062845B0}" destId="{C9434E88-F387-434F-A336-B4C647814702}" srcOrd="0" destOrd="0" presId="urn:microsoft.com/office/officeart/2005/8/layout/vList5"/>
    <dgm:cxn modelId="{C3043407-D5AB-4C6C-898F-AA47B199CF50}" type="presOf" srcId="{EBA78640-C04D-4437-A5D4-CE11DF9C28DF}" destId="{D2F6A629-C6C9-4B5B-9EE6-AF8CCC11A0A1}" srcOrd="0" destOrd="0" presId="urn:microsoft.com/office/officeart/2005/8/layout/vList5"/>
    <dgm:cxn modelId="{DF4C74C9-61A0-49CE-A7B0-5403B12934C8}" srcId="{A4E9D1BD-4AD8-49C3-A813-F661062845B0}" destId="{EBA78640-C04D-4437-A5D4-CE11DF9C28DF}" srcOrd="0" destOrd="0" parTransId="{CD4F1620-953E-4ED4-8B6A-EC8B08FDF500}" sibTransId="{4D4E0F0A-17A3-469B-96E3-28BE3013F37F}"/>
    <dgm:cxn modelId="{0C0F9B56-325F-4E9A-B258-47141F023C48}" srcId="{5F553C35-E3E4-4E94-8F79-544E2A402ECB}" destId="{A4E9D1BD-4AD8-49C3-A813-F661062845B0}" srcOrd="1" destOrd="0" parTransId="{BE0D3A87-CD42-4E04-BD1E-79B08FB7AE06}" sibTransId="{0AB111AE-7CE0-489E-B3CF-E49876DFBBA0}"/>
    <dgm:cxn modelId="{B220B33D-6B65-42B3-B98F-D78B33F00939}" type="presOf" srcId="{8B4F6BF0-3688-40EE-99C5-2FA1405282C4}" destId="{E203E9AC-700B-46BD-A45A-02E1265CCF00}" srcOrd="0" destOrd="0" presId="urn:microsoft.com/office/officeart/2005/8/layout/vList5"/>
    <dgm:cxn modelId="{C79D2118-3572-4A04-BEDC-4A0246F95235}" type="presParOf" srcId="{A79DC313-4474-49E8-930A-A108E86F3BF8}" destId="{A91ECCDD-652E-4188-BA4F-253C0B0CAB50}" srcOrd="0" destOrd="0" presId="urn:microsoft.com/office/officeart/2005/8/layout/vList5"/>
    <dgm:cxn modelId="{7CC5B428-F685-4986-B7D1-8D4F4FC7E0F9}" type="presParOf" srcId="{A91ECCDD-652E-4188-BA4F-253C0B0CAB50}" destId="{E203E9AC-700B-46BD-A45A-02E1265CCF00}" srcOrd="0" destOrd="0" presId="urn:microsoft.com/office/officeart/2005/8/layout/vList5"/>
    <dgm:cxn modelId="{4408ED11-E37D-40DE-A052-D8EA5B10E750}" type="presParOf" srcId="{A79DC313-4474-49E8-930A-A108E86F3BF8}" destId="{49F7ED7F-001E-4B24-BD9A-D8D14B400C45}" srcOrd="1" destOrd="0" presId="urn:microsoft.com/office/officeart/2005/8/layout/vList5"/>
    <dgm:cxn modelId="{3CA910BB-BDEB-4402-9BB1-9B491D61AC71}" type="presParOf" srcId="{A79DC313-4474-49E8-930A-A108E86F3BF8}" destId="{971303C5-504D-418B-98C6-88B95D8C666B}" srcOrd="2" destOrd="0" presId="urn:microsoft.com/office/officeart/2005/8/layout/vList5"/>
    <dgm:cxn modelId="{25904E21-3F29-4CEB-9193-4455BEDB9252}" type="presParOf" srcId="{971303C5-504D-418B-98C6-88B95D8C666B}" destId="{C9434E88-F387-434F-A336-B4C647814702}" srcOrd="0" destOrd="0" presId="urn:microsoft.com/office/officeart/2005/8/layout/vList5"/>
    <dgm:cxn modelId="{1785D54A-D721-4C02-8F58-C3C1E54F158B}" type="presParOf" srcId="{971303C5-504D-418B-98C6-88B95D8C666B}" destId="{D2F6A629-C6C9-4B5B-9EE6-AF8CCC11A0A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FB6C65-18DC-451B-99CE-243CAF4D750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14C50784-5293-4BA8-8E95-7CE6876DA444}">
      <dgm:prSet/>
      <dgm:spPr/>
      <dgm:t>
        <a:bodyPr/>
        <a:lstStyle/>
        <a:p>
          <a:pPr rtl="0"/>
          <a:r>
            <a:rPr lang="en-AU" dirty="0" smtClean="0">
              <a:latin typeface="Gill Sans MT" pitchFamily="34" charset="0"/>
            </a:rPr>
            <a:t>Q1: What is the social impact of the SIB initiative?</a:t>
          </a:r>
          <a:endParaRPr lang="en-AU" dirty="0">
            <a:latin typeface="Gill Sans MT" pitchFamily="34" charset="0"/>
          </a:endParaRPr>
        </a:p>
      </dgm:t>
    </dgm:pt>
    <dgm:pt modelId="{F0E88E97-BB88-4E42-8B81-FA79E3B3638B}" type="parTrans" cxnId="{1E829E1E-4AF9-4060-9752-6A765576B382}">
      <dgm:prSet/>
      <dgm:spPr/>
      <dgm:t>
        <a:bodyPr/>
        <a:lstStyle/>
        <a:p>
          <a:endParaRPr lang="en-AU"/>
        </a:p>
      </dgm:t>
    </dgm:pt>
    <dgm:pt modelId="{F911E5E2-BB92-4875-8882-F6B260C58064}" type="sibTrans" cxnId="{1E829E1E-4AF9-4060-9752-6A765576B382}">
      <dgm:prSet/>
      <dgm:spPr/>
      <dgm:t>
        <a:bodyPr/>
        <a:lstStyle/>
        <a:p>
          <a:endParaRPr lang="en-AU"/>
        </a:p>
      </dgm:t>
    </dgm:pt>
    <dgm:pt modelId="{E43048EF-9A4B-4302-9D7B-0B67FEA06F9C}">
      <dgm:prSet/>
      <dgm:spPr/>
      <dgm:t>
        <a:bodyPr/>
        <a:lstStyle/>
        <a:p>
          <a:pPr rtl="0"/>
          <a:r>
            <a:rPr lang="en-AU" dirty="0" smtClean="0">
              <a:latin typeface="Gill Sans MT" pitchFamily="34" charset="0"/>
            </a:rPr>
            <a:t>Does the initiative work? What is the size of the impact for participants?</a:t>
          </a:r>
          <a:endParaRPr lang="en-AU" dirty="0">
            <a:latin typeface="Gill Sans MT" pitchFamily="34" charset="0"/>
          </a:endParaRPr>
        </a:p>
      </dgm:t>
    </dgm:pt>
    <dgm:pt modelId="{1055FA16-F851-4739-89F1-DE88864258D1}" type="parTrans" cxnId="{B48C5D31-9EC5-460F-8660-88DDE3B94755}">
      <dgm:prSet/>
      <dgm:spPr/>
      <dgm:t>
        <a:bodyPr/>
        <a:lstStyle/>
        <a:p>
          <a:endParaRPr lang="en-AU"/>
        </a:p>
      </dgm:t>
    </dgm:pt>
    <dgm:pt modelId="{FD63EEB6-B1DC-453F-9F48-036C527CEB35}" type="sibTrans" cxnId="{B48C5D31-9EC5-460F-8660-88DDE3B94755}">
      <dgm:prSet/>
      <dgm:spPr/>
      <dgm:t>
        <a:bodyPr/>
        <a:lstStyle/>
        <a:p>
          <a:endParaRPr lang="en-AU"/>
        </a:p>
      </dgm:t>
    </dgm:pt>
    <dgm:pt modelId="{DB504673-E335-436B-A542-4016A9F95D0F}">
      <dgm:prSet/>
      <dgm:spPr/>
      <dgm:t>
        <a:bodyPr/>
        <a:lstStyle/>
        <a:p>
          <a:pPr rtl="0"/>
          <a:r>
            <a:rPr lang="en-AU" dirty="0" smtClean="0">
              <a:latin typeface="Gill Sans MT" pitchFamily="34" charset="0"/>
            </a:rPr>
            <a:t>What downstream impacts does the initiative have on ultimate funder (typically government) costs and revenues?</a:t>
          </a:r>
          <a:endParaRPr lang="en-AU" dirty="0">
            <a:latin typeface="Gill Sans MT" pitchFamily="34" charset="0"/>
          </a:endParaRPr>
        </a:p>
      </dgm:t>
    </dgm:pt>
    <dgm:pt modelId="{83B38D3D-A69D-4B06-9CC4-EE3E49F412B1}" type="parTrans" cxnId="{CEF8C566-B8A0-4FBA-9527-73E5322DD39D}">
      <dgm:prSet/>
      <dgm:spPr/>
      <dgm:t>
        <a:bodyPr/>
        <a:lstStyle/>
        <a:p>
          <a:endParaRPr lang="en-AU"/>
        </a:p>
      </dgm:t>
    </dgm:pt>
    <dgm:pt modelId="{95E7DFFD-81A0-473D-AC9F-3AAB8B1A56A3}" type="sibTrans" cxnId="{CEF8C566-B8A0-4FBA-9527-73E5322DD39D}">
      <dgm:prSet/>
      <dgm:spPr/>
      <dgm:t>
        <a:bodyPr/>
        <a:lstStyle/>
        <a:p>
          <a:endParaRPr lang="en-AU"/>
        </a:p>
      </dgm:t>
    </dgm:pt>
    <dgm:pt modelId="{B4B026B6-718F-4D46-895F-A1F8B1745A4A}">
      <dgm:prSet/>
      <dgm:spPr/>
      <dgm:t>
        <a:bodyPr/>
        <a:lstStyle/>
        <a:p>
          <a:pPr rtl="0"/>
          <a:r>
            <a:rPr lang="en-AU" dirty="0" smtClean="0">
              <a:latin typeface="Gill Sans MT" pitchFamily="34" charset="0"/>
            </a:rPr>
            <a:t>Why does the initiative  work? (Why doesn’t it work?) </a:t>
          </a:r>
          <a:endParaRPr lang="en-AU" dirty="0">
            <a:latin typeface="Gill Sans MT" pitchFamily="34" charset="0"/>
          </a:endParaRPr>
        </a:p>
      </dgm:t>
    </dgm:pt>
    <dgm:pt modelId="{154560BE-2443-494E-9E00-87DF2D1C6E7E}" type="parTrans" cxnId="{45A614CC-376F-471C-ABA2-C644F1305878}">
      <dgm:prSet/>
      <dgm:spPr/>
      <dgm:t>
        <a:bodyPr/>
        <a:lstStyle/>
        <a:p>
          <a:endParaRPr lang="en-AU"/>
        </a:p>
      </dgm:t>
    </dgm:pt>
    <dgm:pt modelId="{1E80685D-50D7-43ED-8963-0DE2A2881565}" type="sibTrans" cxnId="{45A614CC-376F-471C-ABA2-C644F1305878}">
      <dgm:prSet/>
      <dgm:spPr/>
      <dgm:t>
        <a:bodyPr/>
        <a:lstStyle/>
        <a:p>
          <a:endParaRPr lang="en-AU"/>
        </a:p>
      </dgm:t>
    </dgm:pt>
    <dgm:pt modelId="{919F87A4-5FBA-4EE4-BDF8-F0C8A0AD5011}">
      <dgm:prSet/>
      <dgm:spPr/>
      <dgm:t>
        <a:bodyPr/>
        <a:lstStyle/>
        <a:p>
          <a:pPr rtl="0"/>
          <a:r>
            <a:rPr lang="en-AU" dirty="0" smtClean="0">
              <a:latin typeface="Gill Sans MT" pitchFamily="34" charset="0"/>
            </a:rPr>
            <a:t>To answer this question we need …</a:t>
          </a:r>
          <a:endParaRPr lang="en-AU" dirty="0">
            <a:latin typeface="Gill Sans MT" pitchFamily="34" charset="0"/>
          </a:endParaRPr>
        </a:p>
      </dgm:t>
    </dgm:pt>
    <dgm:pt modelId="{59F815A3-8252-4E4F-9D89-4ED2A94E6B84}" type="parTrans" cxnId="{0D8E8D28-F5C3-4B93-B25F-EBD310020CDB}">
      <dgm:prSet/>
      <dgm:spPr/>
      <dgm:t>
        <a:bodyPr/>
        <a:lstStyle/>
        <a:p>
          <a:endParaRPr lang="en-AU"/>
        </a:p>
      </dgm:t>
    </dgm:pt>
    <dgm:pt modelId="{822AA62A-7C73-488D-BED4-3461A4AB346A}" type="sibTrans" cxnId="{0D8E8D28-F5C3-4B93-B25F-EBD310020CDB}">
      <dgm:prSet/>
      <dgm:spPr/>
      <dgm:t>
        <a:bodyPr/>
        <a:lstStyle/>
        <a:p>
          <a:endParaRPr lang="en-AU"/>
        </a:p>
      </dgm:t>
    </dgm:pt>
    <dgm:pt modelId="{78232391-B58E-440A-A8BC-057F2FFC6DC7}">
      <dgm:prSet/>
      <dgm:spPr/>
      <dgm:t>
        <a:bodyPr/>
        <a:lstStyle/>
        <a:p>
          <a:pPr rtl="0"/>
          <a:r>
            <a:rPr lang="en-AU" dirty="0" smtClean="0">
              <a:latin typeface="Gill Sans MT" pitchFamily="34" charset="0"/>
            </a:rPr>
            <a:t>Theory (relating inputs, outputs, outcomes and impacts)</a:t>
          </a:r>
          <a:endParaRPr lang="en-AU" dirty="0">
            <a:latin typeface="Gill Sans MT" pitchFamily="34" charset="0"/>
          </a:endParaRPr>
        </a:p>
      </dgm:t>
    </dgm:pt>
    <dgm:pt modelId="{2CEDF1D1-6DDA-4033-8573-295E4B9A8D20}" type="parTrans" cxnId="{9255A2B4-A91E-4CAF-8AC2-E1DB7DA900D7}">
      <dgm:prSet/>
      <dgm:spPr/>
      <dgm:t>
        <a:bodyPr/>
        <a:lstStyle/>
        <a:p>
          <a:endParaRPr lang="en-AU"/>
        </a:p>
      </dgm:t>
    </dgm:pt>
    <dgm:pt modelId="{DA6AC613-BBCE-44E9-B964-8F55191F46BB}" type="sibTrans" cxnId="{9255A2B4-A91E-4CAF-8AC2-E1DB7DA900D7}">
      <dgm:prSet/>
      <dgm:spPr/>
      <dgm:t>
        <a:bodyPr/>
        <a:lstStyle/>
        <a:p>
          <a:endParaRPr lang="en-AU"/>
        </a:p>
      </dgm:t>
    </dgm:pt>
    <dgm:pt modelId="{2F35A857-224D-4940-8342-E14E07CF1A05}">
      <dgm:prSet/>
      <dgm:spPr/>
      <dgm:t>
        <a:bodyPr/>
        <a:lstStyle/>
        <a:p>
          <a:pPr rtl="0"/>
          <a:r>
            <a:rPr lang="en-AU" dirty="0" smtClean="0">
              <a:latin typeface="Gill Sans MT" pitchFamily="34" charset="0"/>
            </a:rPr>
            <a:t>Hypotheses (of relationships between inputs and outcomes)</a:t>
          </a:r>
          <a:endParaRPr lang="en-AU" dirty="0">
            <a:latin typeface="Gill Sans MT" pitchFamily="34" charset="0"/>
          </a:endParaRPr>
        </a:p>
      </dgm:t>
    </dgm:pt>
    <dgm:pt modelId="{46A02D61-42C3-4FA5-9D5E-3E85EA6A6538}" type="parTrans" cxnId="{4EC3A5DA-9757-4FA2-9ABF-01BE0BC1A048}">
      <dgm:prSet/>
      <dgm:spPr/>
      <dgm:t>
        <a:bodyPr/>
        <a:lstStyle/>
        <a:p>
          <a:endParaRPr lang="en-AU"/>
        </a:p>
      </dgm:t>
    </dgm:pt>
    <dgm:pt modelId="{18A35794-C744-4958-85EA-846D59A25DE1}" type="sibTrans" cxnId="{4EC3A5DA-9757-4FA2-9ABF-01BE0BC1A048}">
      <dgm:prSet/>
      <dgm:spPr/>
      <dgm:t>
        <a:bodyPr/>
        <a:lstStyle/>
        <a:p>
          <a:endParaRPr lang="en-AU"/>
        </a:p>
      </dgm:t>
    </dgm:pt>
    <dgm:pt modelId="{05F3C290-CC90-4553-94D3-FD4780A31878}">
      <dgm:prSet/>
      <dgm:spPr/>
      <dgm:t>
        <a:bodyPr/>
        <a:lstStyle/>
        <a:p>
          <a:pPr rtl="0"/>
          <a:r>
            <a:rPr lang="en-AU" dirty="0" smtClean="0">
              <a:latin typeface="Gill Sans MT" pitchFamily="34" charset="0"/>
            </a:rPr>
            <a:t>Data (on inputs, outputs, outcomes and impacts)</a:t>
          </a:r>
          <a:endParaRPr lang="en-AU" dirty="0">
            <a:latin typeface="Gill Sans MT" pitchFamily="34" charset="0"/>
          </a:endParaRPr>
        </a:p>
      </dgm:t>
    </dgm:pt>
    <dgm:pt modelId="{956B4D54-F6D9-440D-9C22-516712547769}" type="parTrans" cxnId="{3357900D-4150-4244-A08F-1E03E781D83C}">
      <dgm:prSet/>
      <dgm:spPr/>
      <dgm:t>
        <a:bodyPr/>
        <a:lstStyle/>
        <a:p>
          <a:endParaRPr lang="en-AU"/>
        </a:p>
      </dgm:t>
    </dgm:pt>
    <dgm:pt modelId="{61656226-022B-420C-BA8A-A86BDE0E60B2}" type="sibTrans" cxnId="{3357900D-4150-4244-A08F-1E03E781D83C}">
      <dgm:prSet/>
      <dgm:spPr/>
      <dgm:t>
        <a:bodyPr/>
        <a:lstStyle/>
        <a:p>
          <a:endParaRPr lang="en-AU"/>
        </a:p>
      </dgm:t>
    </dgm:pt>
    <dgm:pt modelId="{001C3BD0-F2A5-4BC1-8340-8830188C4159}">
      <dgm:prSet/>
      <dgm:spPr/>
      <dgm:t>
        <a:bodyPr/>
        <a:lstStyle/>
        <a:p>
          <a:pPr rtl="0"/>
          <a:r>
            <a:rPr lang="en-AU" dirty="0" smtClean="0">
              <a:latin typeface="Gill Sans MT" pitchFamily="34" charset="0"/>
            </a:rPr>
            <a:t>Tests of hypotheses (on outcomes/impacts)</a:t>
          </a:r>
          <a:endParaRPr lang="en-AU" dirty="0">
            <a:latin typeface="Gill Sans MT" pitchFamily="34" charset="0"/>
          </a:endParaRPr>
        </a:p>
      </dgm:t>
    </dgm:pt>
    <dgm:pt modelId="{EE82C430-2580-4186-89D3-9C7D2AD0F5FA}" type="parTrans" cxnId="{0DA252C2-128E-4244-8B48-4A7813E5D981}">
      <dgm:prSet/>
      <dgm:spPr/>
      <dgm:t>
        <a:bodyPr/>
        <a:lstStyle/>
        <a:p>
          <a:endParaRPr lang="en-AU"/>
        </a:p>
      </dgm:t>
    </dgm:pt>
    <dgm:pt modelId="{BC05890A-F62D-4F69-9D68-B6E6B89A0EEC}" type="sibTrans" cxnId="{0DA252C2-128E-4244-8B48-4A7813E5D981}">
      <dgm:prSet/>
      <dgm:spPr/>
      <dgm:t>
        <a:bodyPr/>
        <a:lstStyle/>
        <a:p>
          <a:endParaRPr lang="en-AU"/>
        </a:p>
      </dgm:t>
    </dgm:pt>
    <dgm:pt modelId="{A2C6E922-809C-4360-9E43-DA8B60E55034}">
      <dgm:prSet/>
      <dgm:spPr/>
      <dgm:t>
        <a:bodyPr/>
        <a:lstStyle/>
        <a:p>
          <a:pPr rtl="0"/>
          <a:r>
            <a:rPr lang="en-AU" dirty="0" smtClean="0">
              <a:latin typeface="Gill Sans MT" pitchFamily="34" charset="0"/>
            </a:rPr>
            <a:t>Valuation (dollar impact)</a:t>
          </a:r>
          <a:endParaRPr lang="en-AU" dirty="0">
            <a:latin typeface="Gill Sans MT" pitchFamily="34" charset="0"/>
          </a:endParaRPr>
        </a:p>
      </dgm:t>
    </dgm:pt>
    <dgm:pt modelId="{BFAD3785-ED64-4F55-9F4E-E80446B62679}" type="parTrans" cxnId="{26B950B8-A19B-460F-A8D1-5ED3775844A8}">
      <dgm:prSet/>
      <dgm:spPr/>
      <dgm:t>
        <a:bodyPr/>
        <a:lstStyle/>
        <a:p>
          <a:endParaRPr lang="en-AU"/>
        </a:p>
      </dgm:t>
    </dgm:pt>
    <dgm:pt modelId="{A3214D87-C776-4C53-82A9-25FBFDD4E747}" type="sibTrans" cxnId="{26B950B8-A19B-460F-A8D1-5ED3775844A8}">
      <dgm:prSet/>
      <dgm:spPr/>
      <dgm:t>
        <a:bodyPr/>
        <a:lstStyle/>
        <a:p>
          <a:endParaRPr lang="en-AU"/>
        </a:p>
      </dgm:t>
    </dgm:pt>
    <dgm:pt modelId="{50391798-903A-43FE-B992-8D140EC01AA7}" type="pres">
      <dgm:prSet presAssocID="{C0FB6C65-18DC-451B-99CE-243CAF4D750E}" presName="linear" presStyleCnt="0">
        <dgm:presLayoutVars>
          <dgm:animLvl val="lvl"/>
          <dgm:resizeHandles val="exact"/>
        </dgm:presLayoutVars>
      </dgm:prSet>
      <dgm:spPr/>
      <dgm:t>
        <a:bodyPr/>
        <a:lstStyle/>
        <a:p>
          <a:endParaRPr lang="en-AU"/>
        </a:p>
      </dgm:t>
    </dgm:pt>
    <dgm:pt modelId="{7202638B-5A7F-4FEB-8E52-B7236D4AB93C}" type="pres">
      <dgm:prSet presAssocID="{14C50784-5293-4BA8-8E95-7CE6876DA444}" presName="parentText" presStyleLbl="node1" presStyleIdx="0" presStyleCnt="2">
        <dgm:presLayoutVars>
          <dgm:chMax val="0"/>
          <dgm:bulletEnabled val="1"/>
        </dgm:presLayoutVars>
      </dgm:prSet>
      <dgm:spPr/>
      <dgm:t>
        <a:bodyPr/>
        <a:lstStyle/>
        <a:p>
          <a:endParaRPr lang="en-AU"/>
        </a:p>
      </dgm:t>
    </dgm:pt>
    <dgm:pt modelId="{15BE008C-2A2F-4F5A-8D98-A47385B4C93E}" type="pres">
      <dgm:prSet presAssocID="{14C50784-5293-4BA8-8E95-7CE6876DA444}" presName="childText" presStyleLbl="revTx" presStyleIdx="0" presStyleCnt="2">
        <dgm:presLayoutVars>
          <dgm:bulletEnabled val="1"/>
        </dgm:presLayoutVars>
      </dgm:prSet>
      <dgm:spPr/>
      <dgm:t>
        <a:bodyPr/>
        <a:lstStyle/>
        <a:p>
          <a:endParaRPr lang="en-AU"/>
        </a:p>
      </dgm:t>
    </dgm:pt>
    <dgm:pt modelId="{F8740E13-8991-464F-A503-18290F2261B8}" type="pres">
      <dgm:prSet presAssocID="{919F87A4-5FBA-4EE4-BDF8-F0C8A0AD5011}" presName="parentText" presStyleLbl="node1" presStyleIdx="1" presStyleCnt="2">
        <dgm:presLayoutVars>
          <dgm:chMax val="0"/>
          <dgm:bulletEnabled val="1"/>
        </dgm:presLayoutVars>
      </dgm:prSet>
      <dgm:spPr/>
      <dgm:t>
        <a:bodyPr/>
        <a:lstStyle/>
        <a:p>
          <a:endParaRPr lang="en-AU"/>
        </a:p>
      </dgm:t>
    </dgm:pt>
    <dgm:pt modelId="{83495C2A-562E-4D6F-BDCF-5491EC7DD640}" type="pres">
      <dgm:prSet presAssocID="{919F87A4-5FBA-4EE4-BDF8-F0C8A0AD5011}" presName="childText" presStyleLbl="revTx" presStyleIdx="1" presStyleCnt="2">
        <dgm:presLayoutVars>
          <dgm:bulletEnabled val="1"/>
        </dgm:presLayoutVars>
      </dgm:prSet>
      <dgm:spPr/>
      <dgm:t>
        <a:bodyPr/>
        <a:lstStyle/>
        <a:p>
          <a:endParaRPr lang="en-AU"/>
        </a:p>
      </dgm:t>
    </dgm:pt>
  </dgm:ptLst>
  <dgm:cxnLst>
    <dgm:cxn modelId="{4EC3A5DA-9757-4FA2-9ABF-01BE0BC1A048}" srcId="{919F87A4-5FBA-4EE4-BDF8-F0C8A0AD5011}" destId="{2F35A857-224D-4940-8342-E14E07CF1A05}" srcOrd="1" destOrd="0" parTransId="{46A02D61-42C3-4FA5-9D5E-3E85EA6A6538}" sibTransId="{18A35794-C744-4958-85EA-846D59A25DE1}"/>
    <dgm:cxn modelId="{FF8E617A-605D-45E8-A734-C2530591380F}" type="presOf" srcId="{2F35A857-224D-4940-8342-E14E07CF1A05}" destId="{83495C2A-562E-4D6F-BDCF-5491EC7DD640}" srcOrd="0" destOrd="1" presId="urn:microsoft.com/office/officeart/2005/8/layout/vList2"/>
    <dgm:cxn modelId="{23F95CF8-8B1A-45A6-872F-28F1EE312A8C}" type="presOf" srcId="{A2C6E922-809C-4360-9E43-DA8B60E55034}" destId="{83495C2A-562E-4D6F-BDCF-5491EC7DD640}" srcOrd="0" destOrd="4" presId="urn:microsoft.com/office/officeart/2005/8/layout/vList2"/>
    <dgm:cxn modelId="{0D8E8D28-F5C3-4B93-B25F-EBD310020CDB}" srcId="{C0FB6C65-18DC-451B-99CE-243CAF4D750E}" destId="{919F87A4-5FBA-4EE4-BDF8-F0C8A0AD5011}" srcOrd="1" destOrd="0" parTransId="{59F815A3-8252-4E4F-9D89-4ED2A94E6B84}" sibTransId="{822AA62A-7C73-488D-BED4-3461A4AB346A}"/>
    <dgm:cxn modelId="{3357900D-4150-4244-A08F-1E03E781D83C}" srcId="{919F87A4-5FBA-4EE4-BDF8-F0C8A0AD5011}" destId="{05F3C290-CC90-4553-94D3-FD4780A31878}" srcOrd="2" destOrd="0" parTransId="{956B4D54-F6D9-440D-9C22-516712547769}" sibTransId="{61656226-022B-420C-BA8A-A86BDE0E60B2}"/>
    <dgm:cxn modelId="{4EA1574E-4CA3-4E49-978A-B397A59BF5BB}" type="presOf" srcId="{B4B026B6-718F-4D46-895F-A1F8B1745A4A}" destId="{15BE008C-2A2F-4F5A-8D98-A47385B4C93E}" srcOrd="0" destOrd="2" presId="urn:microsoft.com/office/officeart/2005/8/layout/vList2"/>
    <dgm:cxn modelId="{0A8634B1-B23E-42A5-BC7B-82E11630A132}" type="presOf" srcId="{919F87A4-5FBA-4EE4-BDF8-F0C8A0AD5011}" destId="{F8740E13-8991-464F-A503-18290F2261B8}" srcOrd="0" destOrd="0" presId="urn:microsoft.com/office/officeart/2005/8/layout/vList2"/>
    <dgm:cxn modelId="{EC5B689A-28F1-44A3-B404-7C4061272388}" type="presOf" srcId="{C0FB6C65-18DC-451B-99CE-243CAF4D750E}" destId="{50391798-903A-43FE-B992-8D140EC01AA7}" srcOrd="0" destOrd="0" presId="urn:microsoft.com/office/officeart/2005/8/layout/vList2"/>
    <dgm:cxn modelId="{0DA252C2-128E-4244-8B48-4A7813E5D981}" srcId="{919F87A4-5FBA-4EE4-BDF8-F0C8A0AD5011}" destId="{001C3BD0-F2A5-4BC1-8340-8830188C4159}" srcOrd="3" destOrd="0" parTransId="{EE82C430-2580-4186-89D3-9C7D2AD0F5FA}" sibTransId="{BC05890A-F62D-4F69-9D68-B6E6B89A0EEC}"/>
    <dgm:cxn modelId="{B48C5D31-9EC5-460F-8660-88DDE3B94755}" srcId="{14C50784-5293-4BA8-8E95-7CE6876DA444}" destId="{E43048EF-9A4B-4302-9D7B-0B67FEA06F9C}" srcOrd="0" destOrd="0" parTransId="{1055FA16-F851-4739-89F1-DE88864258D1}" sibTransId="{FD63EEB6-B1DC-453F-9F48-036C527CEB35}"/>
    <dgm:cxn modelId="{9255A2B4-A91E-4CAF-8AC2-E1DB7DA900D7}" srcId="{919F87A4-5FBA-4EE4-BDF8-F0C8A0AD5011}" destId="{78232391-B58E-440A-A8BC-057F2FFC6DC7}" srcOrd="0" destOrd="0" parTransId="{2CEDF1D1-6DDA-4033-8573-295E4B9A8D20}" sibTransId="{DA6AC613-BBCE-44E9-B964-8F55191F46BB}"/>
    <dgm:cxn modelId="{45A614CC-376F-471C-ABA2-C644F1305878}" srcId="{14C50784-5293-4BA8-8E95-7CE6876DA444}" destId="{B4B026B6-718F-4D46-895F-A1F8B1745A4A}" srcOrd="2" destOrd="0" parTransId="{154560BE-2443-494E-9E00-87DF2D1C6E7E}" sibTransId="{1E80685D-50D7-43ED-8963-0DE2A2881565}"/>
    <dgm:cxn modelId="{98A29B51-84C7-43EA-9FBE-3AE481DDE0F8}" type="presOf" srcId="{E43048EF-9A4B-4302-9D7B-0B67FEA06F9C}" destId="{15BE008C-2A2F-4F5A-8D98-A47385B4C93E}" srcOrd="0" destOrd="0" presId="urn:microsoft.com/office/officeart/2005/8/layout/vList2"/>
    <dgm:cxn modelId="{8FDA2EA9-4CFE-42EA-BCBF-BD4BF3DE202C}" type="presOf" srcId="{DB504673-E335-436B-A542-4016A9F95D0F}" destId="{15BE008C-2A2F-4F5A-8D98-A47385B4C93E}" srcOrd="0" destOrd="1" presId="urn:microsoft.com/office/officeart/2005/8/layout/vList2"/>
    <dgm:cxn modelId="{D287DF13-75CB-4E5A-998E-38BA1A423BCA}" type="presOf" srcId="{05F3C290-CC90-4553-94D3-FD4780A31878}" destId="{83495C2A-562E-4D6F-BDCF-5491EC7DD640}" srcOrd="0" destOrd="2" presId="urn:microsoft.com/office/officeart/2005/8/layout/vList2"/>
    <dgm:cxn modelId="{D922906E-9C0D-4F61-8755-9E9C19ED3ACB}" type="presOf" srcId="{78232391-B58E-440A-A8BC-057F2FFC6DC7}" destId="{83495C2A-562E-4D6F-BDCF-5491EC7DD640}" srcOrd="0" destOrd="0" presId="urn:microsoft.com/office/officeart/2005/8/layout/vList2"/>
    <dgm:cxn modelId="{162FD288-245F-41A2-9254-76B9DD613B2F}" type="presOf" srcId="{14C50784-5293-4BA8-8E95-7CE6876DA444}" destId="{7202638B-5A7F-4FEB-8E52-B7236D4AB93C}" srcOrd="0" destOrd="0" presId="urn:microsoft.com/office/officeart/2005/8/layout/vList2"/>
    <dgm:cxn modelId="{26B950B8-A19B-460F-A8D1-5ED3775844A8}" srcId="{919F87A4-5FBA-4EE4-BDF8-F0C8A0AD5011}" destId="{A2C6E922-809C-4360-9E43-DA8B60E55034}" srcOrd="4" destOrd="0" parTransId="{BFAD3785-ED64-4F55-9F4E-E80446B62679}" sibTransId="{A3214D87-C776-4C53-82A9-25FBFDD4E747}"/>
    <dgm:cxn modelId="{1E829E1E-4AF9-4060-9752-6A765576B382}" srcId="{C0FB6C65-18DC-451B-99CE-243CAF4D750E}" destId="{14C50784-5293-4BA8-8E95-7CE6876DA444}" srcOrd="0" destOrd="0" parTransId="{F0E88E97-BB88-4E42-8B81-FA79E3B3638B}" sibTransId="{F911E5E2-BB92-4875-8882-F6B260C58064}"/>
    <dgm:cxn modelId="{CEF8C566-B8A0-4FBA-9527-73E5322DD39D}" srcId="{14C50784-5293-4BA8-8E95-7CE6876DA444}" destId="{DB504673-E335-436B-A542-4016A9F95D0F}" srcOrd="1" destOrd="0" parTransId="{83B38D3D-A69D-4B06-9CC4-EE3E49F412B1}" sibTransId="{95E7DFFD-81A0-473D-AC9F-3AAB8B1A56A3}"/>
    <dgm:cxn modelId="{76B8FFF4-9349-4CB4-B025-B84B3EF418C7}" type="presOf" srcId="{001C3BD0-F2A5-4BC1-8340-8830188C4159}" destId="{83495C2A-562E-4D6F-BDCF-5491EC7DD640}" srcOrd="0" destOrd="3" presId="urn:microsoft.com/office/officeart/2005/8/layout/vList2"/>
    <dgm:cxn modelId="{1AFF4B14-F1BB-4D2E-8518-9933A0DB981E}" type="presParOf" srcId="{50391798-903A-43FE-B992-8D140EC01AA7}" destId="{7202638B-5A7F-4FEB-8E52-B7236D4AB93C}" srcOrd="0" destOrd="0" presId="urn:microsoft.com/office/officeart/2005/8/layout/vList2"/>
    <dgm:cxn modelId="{DA2E920F-9373-4566-A464-46A583FBD43E}" type="presParOf" srcId="{50391798-903A-43FE-B992-8D140EC01AA7}" destId="{15BE008C-2A2F-4F5A-8D98-A47385B4C93E}" srcOrd="1" destOrd="0" presId="urn:microsoft.com/office/officeart/2005/8/layout/vList2"/>
    <dgm:cxn modelId="{044D18BA-4CD3-47F5-B2A3-F8302CA2D595}" type="presParOf" srcId="{50391798-903A-43FE-B992-8D140EC01AA7}" destId="{F8740E13-8991-464F-A503-18290F2261B8}" srcOrd="2" destOrd="0" presId="urn:microsoft.com/office/officeart/2005/8/layout/vList2"/>
    <dgm:cxn modelId="{7A51D9E9-7EF0-4855-96BC-D62076B604CE}" type="presParOf" srcId="{50391798-903A-43FE-B992-8D140EC01AA7}" destId="{83495C2A-562E-4D6F-BDCF-5491EC7DD64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11EAF2-DF65-47E5-8370-A5EC083F2FB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DDA263B9-DD34-4BEA-924B-E1CFEE0211D0}">
      <dgm:prSet/>
      <dgm:spPr/>
      <dgm:t>
        <a:bodyPr/>
        <a:lstStyle/>
        <a:p>
          <a:pPr rtl="0"/>
          <a:r>
            <a:rPr lang="en-AU" dirty="0" smtClean="0">
              <a:latin typeface="Gill Sans MT" pitchFamily="34" charset="0"/>
            </a:rPr>
            <a:t>Q2: What constitutes valid and robust evidence on impact?</a:t>
          </a:r>
          <a:endParaRPr lang="en-AU" dirty="0">
            <a:latin typeface="Gill Sans MT" pitchFamily="34" charset="0"/>
          </a:endParaRPr>
        </a:p>
      </dgm:t>
    </dgm:pt>
    <dgm:pt modelId="{F003CF08-0E01-4AE6-B9E5-057FA0F0ED09}" type="parTrans" cxnId="{75CA3CE6-F607-4BEF-B143-B9C5A5AACDE6}">
      <dgm:prSet/>
      <dgm:spPr/>
      <dgm:t>
        <a:bodyPr/>
        <a:lstStyle/>
        <a:p>
          <a:endParaRPr lang="en-AU">
            <a:latin typeface="Gill Sans MT" pitchFamily="34" charset="0"/>
          </a:endParaRPr>
        </a:p>
      </dgm:t>
    </dgm:pt>
    <dgm:pt modelId="{788F66BE-1C2E-49FA-957B-6797CCE48A30}" type="sibTrans" cxnId="{75CA3CE6-F607-4BEF-B143-B9C5A5AACDE6}">
      <dgm:prSet/>
      <dgm:spPr/>
      <dgm:t>
        <a:bodyPr/>
        <a:lstStyle/>
        <a:p>
          <a:endParaRPr lang="en-AU">
            <a:latin typeface="Gill Sans MT" pitchFamily="34" charset="0"/>
          </a:endParaRPr>
        </a:p>
      </dgm:t>
    </dgm:pt>
    <dgm:pt modelId="{3E3E6D77-C34A-49A4-9613-DB035FCA19DF}">
      <dgm:prSet/>
      <dgm:spPr/>
      <dgm:t>
        <a:bodyPr/>
        <a:lstStyle/>
        <a:p>
          <a:pPr rtl="0"/>
          <a:r>
            <a:rPr lang="en-AU" dirty="0" smtClean="0">
              <a:latin typeface="Gill Sans MT" pitchFamily="34" charset="0"/>
            </a:rPr>
            <a:t>Contested terrain !  </a:t>
          </a:r>
          <a:endParaRPr lang="en-AU" dirty="0">
            <a:latin typeface="Gill Sans MT" pitchFamily="34" charset="0"/>
          </a:endParaRPr>
        </a:p>
      </dgm:t>
    </dgm:pt>
    <dgm:pt modelId="{C587BEDF-76DA-4B5A-AF11-FDD113122BB6}" type="parTrans" cxnId="{848F112E-3995-4650-98EE-F43EDD54665F}">
      <dgm:prSet/>
      <dgm:spPr/>
      <dgm:t>
        <a:bodyPr/>
        <a:lstStyle/>
        <a:p>
          <a:endParaRPr lang="en-AU">
            <a:latin typeface="Gill Sans MT" pitchFamily="34" charset="0"/>
          </a:endParaRPr>
        </a:p>
      </dgm:t>
    </dgm:pt>
    <dgm:pt modelId="{FFA01A47-8463-4C35-8AE8-6EB6288EF741}" type="sibTrans" cxnId="{848F112E-3995-4650-98EE-F43EDD54665F}">
      <dgm:prSet/>
      <dgm:spPr/>
      <dgm:t>
        <a:bodyPr/>
        <a:lstStyle/>
        <a:p>
          <a:endParaRPr lang="en-AU">
            <a:latin typeface="Gill Sans MT" pitchFamily="34" charset="0"/>
          </a:endParaRPr>
        </a:p>
      </dgm:t>
    </dgm:pt>
    <dgm:pt modelId="{67169B36-5566-4A8D-9DEA-99E03B7E82FF}">
      <dgm:prSet/>
      <dgm:spPr/>
      <dgm:t>
        <a:bodyPr/>
        <a:lstStyle/>
        <a:p>
          <a:pPr rtl="0"/>
          <a:r>
            <a:rPr lang="en-AU" dirty="0" smtClean="0">
              <a:latin typeface="Gill Sans MT" pitchFamily="34" charset="0"/>
            </a:rPr>
            <a:t>Is impact evaluation limited to Randomised Control Trials or quasi-experimental analysis?</a:t>
          </a:r>
          <a:endParaRPr lang="en-AU" dirty="0">
            <a:latin typeface="Gill Sans MT" pitchFamily="34" charset="0"/>
          </a:endParaRPr>
        </a:p>
      </dgm:t>
    </dgm:pt>
    <dgm:pt modelId="{5A09AEC9-C0A8-41EB-9CB6-B2EE8DCED731}" type="parTrans" cxnId="{233858B0-13A6-48DE-A7D8-54329D29670B}">
      <dgm:prSet/>
      <dgm:spPr/>
      <dgm:t>
        <a:bodyPr/>
        <a:lstStyle/>
        <a:p>
          <a:endParaRPr lang="en-AU">
            <a:latin typeface="Gill Sans MT" pitchFamily="34" charset="0"/>
          </a:endParaRPr>
        </a:p>
      </dgm:t>
    </dgm:pt>
    <dgm:pt modelId="{F6FC961C-96D8-4388-9C97-9FD020D3C952}" type="sibTrans" cxnId="{233858B0-13A6-48DE-A7D8-54329D29670B}">
      <dgm:prSet/>
      <dgm:spPr/>
      <dgm:t>
        <a:bodyPr/>
        <a:lstStyle/>
        <a:p>
          <a:endParaRPr lang="en-AU">
            <a:latin typeface="Gill Sans MT" pitchFamily="34" charset="0"/>
          </a:endParaRPr>
        </a:p>
      </dgm:t>
    </dgm:pt>
    <dgm:pt modelId="{4D8EA178-DACB-4F3E-9289-EEC0C1F2FA5E}">
      <dgm:prSet/>
      <dgm:spPr/>
      <dgm:t>
        <a:bodyPr/>
        <a:lstStyle/>
        <a:p>
          <a:pPr rtl="0"/>
          <a:r>
            <a:rPr lang="en-AU" dirty="0" smtClean="0">
              <a:latin typeface="Gill Sans MT" pitchFamily="34" charset="0"/>
            </a:rPr>
            <a:t>Who is right?</a:t>
          </a:r>
          <a:endParaRPr lang="en-AU" dirty="0">
            <a:latin typeface="Gill Sans MT" pitchFamily="34" charset="0"/>
          </a:endParaRPr>
        </a:p>
      </dgm:t>
    </dgm:pt>
    <dgm:pt modelId="{66A5C7B8-ACD9-4E0E-954C-E769FA7B37E6}" type="parTrans" cxnId="{23D4D64F-9A0D-4642-BBE8-7000DA8FB4F1}">
      <dgm:prSet/>
      <dgm:spPr/>
      <dgm:t>
        <a:bodyPr/>
        <a:lstStyle/>
        <a:p>
          <a:endParaRPr lang="en-AU">
            <a:latin typeface="Gill Sans MT" pitchFamily="34" charset="0"/>
          </a:endParaRPr>
        </a:p>
      </dgm:t>
    </dgm:pt>
    <dgm:pt modelId="{28B4A693-9A8C-4EDA-94AC-FA56E171AD6D}" type="sibTrans" cxnId="{23D4D64F-9A0D-4642-BBE8-7000DA8FB4F1}">
      <dgm:prSet/>
      <dgm:spPr/>
      <dgm:t>
        <a:bodyPr/>
        <a:lstStyle/>
        <a:p>
          <a:endParaRPr lang="en-AU">
            <a:latin typeface="Gill Sans MT" pitchFamily="34" charset="0"/>
          </a:endParaRPr>
        </a:p>
      </dgm:t>
    </dgm:pt>
    <dgm:pt modelId="{445C8F70-5103-4B8D-9E83-6783D9D55F7B}">
      <dgm:prSet/>
      <dgm:spPr/>
      <dgm:t>
        <a:bodyPr/>
        <a:lstStyle/>
        <a:p>
          <a:pPr rtl="0"/>
          <a:r>
            <a:rPr lang="en-AU" dirty="0" smtClean="0">
              <a:latin typeface="Gill Sans MT" pitchFamily="34" charset="0"/>
            </a:rPr>
            <a:t>What of knowledge grounded in the evidence derived from the observed and expressed experiences of participants, workers,  and managers of the initiative?</a:t>
          </a:r>
          <a:endParaRPr lang="en-AU" dirty="0">
            <a:latin typeface="Gill Sans MT" pitchFamily="34" charset="0"/>
          </a:endParaRPr>
        </a:p>
      </dgm:t>
    </dgm:pt>
    <dgm:pt modelId="{B546F6A8-2FBC-4AD2-9796-F447F786F10F}" type="parTrans" cxnId="{25DFB3F1-55E2-460C-9ED1-1E206E97DD1E}">
      <dgm:prSet/>
      <dgm:spPr/>
      <dgm:t>
        <a:bodyPr/>
        <a:lstStyle/>
        <a:p>
          <a:endParaRPr lang="en-AU"/>
        </a:p>
      </dgm:t>
    </dgm:pt>
    <dgm:pt modelId="{F589AE0E-8FA4-4087-84D0-E2BA7D5E7A73}" type="sibTrans" cxnId="{25DFB3F1-55E2-460C-9ED1-1E206E97DD1E}">
      <dgm:prSet/>
      <dgm:spPr/>
      <dgm:t>
        <a:bodyPr/>
        <a:lstStyle/>
        <a:p>
          <a:endParaRPr lang="en-AU"/>
        </a:p>
      </dgm:t>
    </dgm:pt>
    <dgm:pt modelId="{35661F91-CC23-4FCF-848D-249AC1132BAF}" type="pres">
      <dgm:prSet presAssocID="{C811EAF2-DF65-47E5-8370-A5EC083F2FB9}" presName="linear" presStyleCnt="0">
        <dgm:presLayoutVars>
          <dgm:animLvl val="lvl"/>
          <dgm:resizeHandles val="exact"/>
        </dgm:presLayoutVars>
      </dgm:prSet>
      <dgm:spPr/>
      <dgm:t>
        <a:bodyPr/>
        <a:lstStyle/>
        <a:p>
          <a:endParaRPr lang="en-AU"/>
        </a:p>
      </dgm:t>
    </dgm:pt>
    <dgm:pt modelId="{C59796E2-49A0-4EC4-B2EE-57A0CA10C6F5}" type="pres">
      <dgm:prSet presAssocID="{DDA263B9-DD34-4BEA-924B-E1CFEE0211D0}" presName="parentText" presStyleLbl="node1" presStyleIdx="0" presStyleCnt="3">
        <dgm:presLayoutVars>
          <dgm:chMax val="0"/>
          <dgm:bulletEnabled val="1"/>
        </dgm:presLayoutVars>
      </dgm:prSet>
      <dgm:spPr/>
      <dgm:t>
        <a:bodyPr/>
        <a:lstStyle/>
        <a:p>
          <a:endParaRPr lang="en-AU"/>
        </a:p>
      </dgm:t>
    </dgm:pt>
    <dgm:pt modelId="{3AE5DA4C-9B49-4DD7-9747-91DA7DAA4F83}" type="pres">
      <dgm:prSet presAssocID="{788F66BE-1C2E-49FA-957B-6797CCE48A30}" presName="spacer" presStyleCnt="0"/>
      <dgm:spPr/>
      <dgm:t>
        <a:bodyPr/>
        <a:lstStyle/>
        <a:p>
          <a:endParaRPr lang="en-AU"/>
        </a:p>
      </dgm:t>
    </dgm:pt>
    <dgm:pt modelId="{6136EB72-CFD1-4CE3-8260-61D3663AE25A}" type="pres">
      <dgm:prSet presAssocID="{3E3E6D77-C34A-49A4-9613-DB035FCA19DF}" presName="parentText" presStyleLbl="node1" presStyleIdx="1" presStyleCnt="3">
        <dgm:presLayoutVars>
          <dgm:chMax val="0"/>
          <dgm:bulletEnabled val="1"/>
        </dgm:presLayoutVars>
      </dgm:prSet>
      <dgm:spPr/>
      <dgm:t>
        <a:bodyPr/>
        <a:lstStyle/>
        <a:p>
          <a:endParaRPr lang="en-AU"/>
        </a:p>
      </dgm:t>
    </dgm:pt>
    <dgm:pt modelId="{033553AB-0FAB-46C5-A271-FA2450C1FB15}" type="pres">
      <dgm:prSet presAssocID="{3E3E6D77-C34A-49A4-9613-DB035FCA19DF}" presName="childText" presStyleLbl="revTx" presStyleIdx="0" presStyleCnt="1">
        <dgm:presLayoutVars>
          <dgm:bulletEnabled val="1"/>
        </dgm:presLayoutVars>
      </dgm:prSet>
      <dgm:spPr/>
      <dgm:t>
        <a:bodyPr/>
        <a:lstStyle/>
        <a:p>
          <a:endParaRPr lang="en-AU"/>
        </a:p>
      </dgm:t>
    </dgm:pt>
    <dgm:pt modelId="{96A42C5B-EDE6-4972-AEC8-75053B0C6FD1}" type="pres">
      <dgm:prSet presAssocID="{4D8EA178-DACB-4F3E-9289-EEC0C1F2FA5E}" presName="parentText" presStyleLbl="node1" presStyleIdx="2" presStyleCnt="3">
        <dgm:presLayoutVars>
          <dgm:chMax val="0"/>
          <dgm:bulletEnabled val="1"/>
        </dgm:presLayoutVars>
      </dgm:prSet>
      <dgm:spPr/>
      <dgm:t>
        <a:bodyPr/>
        <a:lstStyle/>
        <a:p>
          <a:endParaRPr lang="en-AU"/>
        </a:p>
      </dgm:t>
    </dgm:pt>
  </dgm:ptLst>
  <dgm:cxnLst>
    <dgm:cxn modelId="{848F112E-3995-4650-98EE-F43EDD54665F}" srcId="{C811EAF2-DF65-47E5-8370-A5EC083F2FB9}" destId="{3E3E6D77-C34A-49A4-9613-DB035FCA19DF}" srcOrd="1" destOrd="0" parTransId="{C587BEDF-76DA-4B5A-AF11-FDD113122BB6}" sibTransId="{FFA01A47-8463-4C35-8AE8-6EB6288EF741}"/>
    <dgm:cxn modelId="{23D4D64F-9A0D-4642-BBE8-7000DA8FB4F1}" srcId="{C811EAF2-DF65-47E5-8370-A5EC083F2FB9}" destId="{4D8EA178-DACB-4F3E-9289-EEC0C1F2FA5E}" srcOrd="2" destOrd="0" parTransId="{66A5C7B8-ACD9-4E0E-954C-E769FA7B37E6}" sibTransId="{28B4A693-9A8C-4EDA-94AC-FA56E171AD6D}"/>
    <dgm:cxn modelId="{25DFB3F1-55E2-460C-9ED1-1E206E97DD1E}" srcId="{3E3E6D77-C34A-49A4-9613-DB035FCA19DF}" destId="{445C8F70-5103-4B8D-9E83-6783D9D55F7B}" srcOrd="1" destOrd="0" parTransId="{B546F6A8-2FBC-4AD2-9796-F447F786F10F}" sibTransId="{F589AE0E-8FA4-4087-84D0-E2BA7D5E7A73}"/>
    <dgm:cxn modelId="{6FE658C1-4644-422C-8DCE-79E1138F2A74}" type="presOf" srcId="{67169B36-5566-4A8D-9DEA-99E03B7E82FF}" destId="{033553AB-0FAB-46C5-A271-FA2450C1FB15}" srcOrd="0" destOrd="0" presId="urn:microsoft.com/office/officeart/2005/8/layout/vList2"/>
    <dgm:cxn modelId="{FFFA81EF-E57B-459E-A102-0BB139289787}" type="presOf" srcId="{C811EAF2-DF65-47E5-8370-A5EC083F2FB9}" destId="{35661F91-CC23-4FCF-848D-249AC1132BAF}" srcOrd="0" destOrd="0" presId="urn:microsoft.com/office/officeart/2005/8/layout/vList2"/>
    <dgm:cxn modelId="{8A81D0CC-E810-4FC5-9BDB-45DB544D8260}" type="presOf" srcId="{DDA263B9-DD34-4BEA-924B-E1CFEE0211D0}" destId="{C59796E2-49A0-4EC4-B2EE-57A0CA10C6F5}" srcOrd="0" destOrd="0" presId="urn:microsoft.com/office/officeart/2005/8/layout/vList2"/>
    <dgm:cxn modelId="{B0DD6333-EAE4-443D-871E-569199CE5E02}" type="presOf" srcId="{445C8F70-5103-4B8D-9E83-6783D9D55F7B}" destId="{033553AB-0FAB-46C5-A271-FA2450C1FB15}" srcOrd="0" destOrd="1" presId="urn:microsoft.com/office/officeart/2005/8/layout/vList2"/>
    <dgm:cxn modelId="{9EEC3AF4-1E31-43AD-89AB-32CA64C467DA}" type="presOf" srcId="{4D8EA178-DACB-4F3E-9289-EEC0C1F2FA5E}" destId="{96A42C5B-EDE6-4972-AEC8-75053B0C6FD1}" srcOrd="0" destOrd="0" presId="urn:microsoft.com/office/officeart/2005/8/layout/vList2"/>
    <dgm:cxn modelId="{75CA3CE6-F607-4BEF-B143-B9C5A5AACDE6}" srcId="{C811EAF2-DF65-47E5-8370-A5EC083F2FB9}" destId="{DDA263B9-DD34-4BEA-924B-E1CFEE0211D0}" srcOrd="0" destOrd="0" parTransId="{F003CF08-0E01-4AE6-B9E5-057FA0F0ED09}" sibTransId="{788F66BE-1C2E-49FA-957B-6797CCE48A30}"/>
    <dgm:cxn modelId="{804F3772-49A5-430D-AC8A-20045CB656AD}" type="presOf" srcId="{3E3E6D77-C34A-49A4-9613-DB035FCA19DF}" destId="{6136EB72-CFD1-4CE3-8260-61D3663AE25A}" srcOrd="0" destOrd="0" presId="urn:microsoft.com/office/officeart/2005/8/layout/vList2"/>
    <dgm:cxn modelId="{233858B0-13A6-48DE-A7D8-54329D29670B}" srcId="{3E3E6D77-C34A-49A4-9613-DB035FCA19DF}" destId="{67169B36-5566-4A8D-9DEA-99E03B7E82FF}" srcOrd="0" destOrd="0" parTransId="{5A09AEC9-C0A8-41EB-9CB6-B2EE8DCED731}" sibTransId="{F6FC961C-96D8-4388-9C97-9FD020D3C952}"/>
    <dgm:cxn modelId="{84F196A3-4371-4FFB-941E-B2A4A8D9A7AB}" type="presParOf" srcId="{35661F91-CC23-4FCF-848D-249AC1132BAF}" destId="{C59796E2-49A0-4EC4-B2EE-57A0CA10C6F5}" srcOrd="0" destOrd="0" presId="urn:microsoft.com/office/officeart/2005/8/layout/vList2"/>
    <dgm:cxn modelId="{7F809F48-E739-4941-A66F-AFEE5CAE7FCF}" type="presParOf" srcId="{35661F91-CC23-4FCF-848D-249AC1132BAF}" destId="{3AE5DA4C-9B49-4DD7-9747-91DA7DAA4F83}" srcOrd="1" destOrd="0" presId="urn:microsoft.com/office/officeart/2005/8/layout/vList2"/>
    <dgm:cxn modelId="{3D1FFCA5-0A63-40E7-92EC-A8140BBEFCE8}" type="presParOf" srcId="{35661F91-CC23-4FCF-848D-249AC1132BAF}" destId="{6136EB72-CFD1-4CE3-8260-61D3663AE25A}" srcOrd="2" destOrd="0" presId="urn:microsoft.com/office/officeart/2005/8/layout/vList2"/>
    <dgm:cxn modelId="{8B0658E4-63BA-45F5-9AF1-F91734F9A731}" type="presParOf" srcId="{35661F91-CC23-4FCF-848D-249AC1132BAF}" destId="{033553AB-0FAB-46C5-A271-FA2450C1FB15}" srcOrd="3" destOrd="0" presId="urn:microsoft.com/office/officeart/2005/8/layout/vList2"/>
    <dgm:cxn modelId="{E3A2B33C-3147-4180-984F-E89BFAC630C1}" type="presParOf" srcId="{35661F91-CC23-4FCF-848D-249AC1132BAF}" destId="{96A42C5B-EDE6-4972-AEC8-75053B0C6FD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92064F-CACF-40FA-9C0D-EB1B0EEEA593}"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AU"/>
        </a:p>
      </dgm:t>
    </dgm:pt>
    <dgm:pt modelId="{D92B31D1-1C27-4817-9EB3-499505C52BB2}">
      <dgm:prSet phldrT="[Text]" custT="1"/>
      <dgm:spPr>
        <a:solidFill>
          <a:schemeClr val="accent1">
            <a:lumMod val="50000"/>
          </a:schemeClr>
        </a:solidFill>
      </dgm:spPr>
      <dgm:t>
        <a:bodyPr/>
        <a:lstStyle/>
        <a:p>
          <a:r>
            <a:rPr lang="en-AU" sz="1200" b="1" dirty="0" smtClean="0"/>
            <a:t>Treatment</a:t>
          </a:r>
          <a:endParaRPr lang="en-AU" sz="1200" dirty="0" smtClean="0"/>
        </a:p>
      </dgm:t>
    </dgm:pt>
    <dgm:pt modelId="{7D1EBBCF-9BAF-473E-BDEE-F00632A9E092}" type="parTrans" cxnId="{CA8D2BD1-4EA6-4703-8E82-BFEE0CA2C33C}">
      <dgm:prSet/>
      <dgm:spPr/>
      <dgm:t>
        <a:bodyPr/>
        <a:lstStyle/>
        <a:p>
          <a:endParaRPr lang="en-AU"/>
        </a:p>
      </dgm:t>
    </dgm:pt>
    <dgm:pt modelId="{3B0AD0CC-489D-4B7D-A623-C4082F209452}" type="sibTrans" cxnId="{CA8D2BD1-4EA6-4703-8E82-BFEE0CA2C33C}">
      <dgm:prSet/>
      <dgm:spPr>
        <a:noFill/>
      </dgm:spPr>
      <dgm:t>
        <a:bodyPr/>
        <a:lstStyle/>
        <a:p>
          <a:endParaRPr lang="en-AU"/>
        </a:p>
      </dgm:t>
    </dgm:pt>
    <dgm:pt modelId="{31D454C7-C3DC-4D6E-AC61-101E97983DB3}">
      <dgm:prSet phldrT="[Text]" custT="1"/>
      <dgm:spPr/>
      <dgm:t>
        <a:bodyPr/>
        <a:lstStyle/>
        <a:p>
          <a:r>
            <a:rPr lang="en-AU" sz="1050" b="1" dirty="0" smtClean="0"/>
            <a:t>Vulnerability</a:t>
          </a:r>
        </a:p>
        <a:p>
          <a:r>
            <a:rPr lang="en-AU" sz="1050" b="1" dirty="0" smtClean="0"/>
            <a:t> </a:t>
          </a:r>
          <a:r>
            <a:rPr lang="en-AU" sz="1000" b="0" dirty="0" smtClean="0"/>
            <a:t>(high, medium or low)</a:t>
          </a:r>
          <a:endParaRPr lang="en-AU" sz="1000" b="1" dirty="0"/>
        </a:p>
      </dgm:t>
    </dgm:pt>
    <dgm:pt modelId="{FF05C705-49CF-43D8-8D50-D4DDE9708681}" type="parTrans" cxnId="{175ADE38-C7C3-4A5D-9FC0-3211CD70A7AB}">
      <dgm:prSet/>
      <dgm:spPr/>
      <dgm:t>
        <a:bodyPr/>
        <a:lstStyle/>
        <a:p>
          <a:endParaRPr lang="en-AU"/>
        </a:p>
      </dgm:t>
    </dgm:pt>
    <dgm:pt modelId="{1067ACAD-7CF6-4478-90FA-D3DB202BF719}" type="sibTrans" cxnId="{175ADE38-C7C3-4A5D-9FC0-3211CD70A7AB}">
      <dgm:prSet/>
      <dgm:spPr>
        <a:noFill/>
      </dgm:spPr>
      <dgm:t>
        <a:bodyPr/>
        <a:lstStyle/>
        <a:p>
          <a:endParaRPr lang="en-AU"/>
        </a:p>
      </dgm:t>
    </dgm:pt>
    <dgm:pt modelId="{8A9BA7ED-5AAA-42F5-8C2D-EE7B5BF25B51}">
      <dgm:prSet phldrT="[Text]" custT="1"/>
      <dgm:spPr>
        <a:solidFill>
          <a:schemeClr val="accent1">
            <a:lumMod val="75000"/>
          </a:schemeClr>
        </a:solidFill>
      </dgm:spPr>
      <dgm:t>
        <a:bodyPr/>
        <a:lstStyle/>
        <a:p>
          <a:r>
            <a:rPr lang="en-AU" sz="1050" b="1" dirty="0" smtClean="0"/>
            <a:t>Quantifiable costs </a:t>
          </a:r>
        </a:p>
        <a:p>
          <a:r>
            <a:rPr lang="en-AU" sz="1000" b="0" dirty="0" smtClean="0"/>
            <a:t>to society or government</a:t>
          </a:r>
          <a:endParaRPr lang="en-AU" sz="1000" b="0" dirty="0"/>
        </a:p>
      </dgm:t>
    </dgm:pt>
    <dgm:pt modelId="{C8CE97C6-F38B-4F23-BB9D-66A484B576B9}" type="parTrans" cxnId="{DF20E37C-C51C-44BC-A2A9-44D9CBF28604}">
      <dgm:prSet/>
      <dgm:spPr/>
      <dgm:t>
        <a:bodyPr/>
        <a:lstStyle/>
        <a:p>
          <a:endParaRPr lang="en-AU"/>
        </a:p>
      </dgm:t>
    </dgm:pt>
    <dgm:pt modelId="{631B04FD-3490-4175-921E-D2406F1C9DF1}" type="sibTrans" cxnId="{DF20E37C-C51C-44BC-A2A9-44D9CBF28604}">
      <dgm:prSet/>
      <dgm:spPr>
        <a:solidFill>
          <a:schemeClr val="accent1">
            <a:lumMod val="75000"/>
          </a:schemeClr>
        </a:solidFill>
      </dgm:spPr>
      <dgm:t>
        <a:bodyPr/>
        <a:lstStyle/>
        <a:p>
          <a:endParaRPr lang="en-AU">
            <a:solidFill>
              <a:schemeClr val="accent1">
                <a:lumMod val="75000"/>
              </a:schemeClr>
            </a:solidFill>
          </a:endParaRPr>
        </a:p>
      </dgm:t>
    </dgm:pt>
    <dgm:pt modelId="{04ABBD12-C112-4A52-87F9-13ED14EF76E3}">
      <dgm:prSet phldrT="[Text]" custT="1"/>
      <dgm:spPr>
        <a:solidFill>
          <a:schemeClr val="accent1">
            <a:lumMod val="50000"/>
          </a:schemeClr>
        </a:solidFill>
      </dgm:spPr>
      <dgm:t>
        <a:bodyPr/>
        <a:lstStyle/>
        <a:p>
          <a:r>
            <a:rPr lang="en-AU" sz="1200" b="1" dirty="0" smtClean="0"/>
            <a:t>Total costs</a:t>
          </a:r>
          <a:endParaRPr lang="en-AU" sz="1200" b="1" dirty="0"/>
        </a:p>
      </dgm:t>
    </dgm:pt>
    <dgm:pt modelId="{9CF36CCD-EC1E-4D8F-82DE-14ABB94A9B2D}" type="parTrans" cxnId="{80F3B80B-2176-432D-822F-FAE5D819711C}">
      <dgm:prSet/>
      <dgm:spPr/>
      <dgm:t>
        <a:bodyPr/>
        <a:lstStyle/>
        <a:p>
          <a:endParaRPr lang="en-AU"/>
        </a:p>
      </dgm:t>
    </dgm:pt>
    <dgm:pt modelId="{DAB0934B-41BB-44FD-BF6D-BB67CDE8C99C}" type="sibTrans" cxnId="{80F3B80B-2176-432D-822F-FAE5D819711C}">
      <dgm:prSet/>
      <dgm:spPr/>
      <dgm:t>
        <a:bodyPr/>
        <a:lstStyle/>
        <a:p>
          <a:endParaRPr lang="en-AU"/>
        </a:p>
      </dgm:t>
    </dgm:pt>
    <dgm:pt modelId="{91E537A0-F73F-40C5-AC23-F5F161C6BD0E}">
      <dgm:prSet phldrT="[Text]" custT="1"/>
      <dgm:spPr>
        <a:solidFill>
          <a:schemeClr val="accent1">
            <a:lumMod val="60000"/>
            <a:lumOff val="40000"/>
          </a:schemeClr>
        </a:solidFill>
      </dgm:spPr>
      <dgm:t>
        <a:bodyPr/>
        <a:lstStyle/>
        <a:p>
          <a:r>
            <a:rPr lang="en-AU" sz="1050" b="1" dirty="0" smtClean="0"/>
            <a:t>Other societal costs</a:t>
          </a:r>
          <a:endParaRPr lang="en-AU" sz="1050" b="1" dirty="0"/>
        </a:p>
      </dgm:t>
    </dgm:pt>
    <dgm:pt modelId="{69AA92C1-AB14-4614-A422-367BC3749EF8}" type="parTrans" cxnId="{20B40833-0885-461C-8098-2B96D6E47BF3}">
      <dgm:prSet/>
      <dgm:spPr/>
      <dgm:t>
        <a:bodyPr/>
        <a:lstStyle/>
        <a:p>
          <a:endParaRPr lang="en-AU"/>
        </a:p>
      </dgm:t>
    </dgm:pt>
    <dgm:pt modelId="{D20EE25D-C8A4-4C46-A87D-8B8895159836}" type="sibTrans" cxnId="{20B40833-0885-461C-8098-2B96D6E47BF3}">
      <dgm:prSet/>
      <dgm:spPr>
        <a:solidFill>
          <a:schemeClr val="accent1">
            <a:lumMod val="75000"/>
          </a:schemeClr>
        </a:solidFill>
      </dgm:spPr>
      <dgm:t>
        <a:bodyPr/>
        <a:lstStyle/>
        <a:p>
          <a:endParaRPr lang="en-AU"/>
        </a:p>
      </dgm:t>
    </dgm:pt>
    <dgm:pt modelId="{EFD98910-52C1-4532-99D7-EEA6185AEE3A}">
      <dgm:prSet phldrT="[Text]" custT="1"/>
      <dgm:spPr>
        <a:solidFill>
          <a:schemeClr val="accent1">
            <a:lumMod val="75000"/>
          </a:schemeClr>
        </a:solidFill>
      </dgm:spPr>
      <dgm:t>
        <a:bodyPr/>
        <a:lstStyle/>
        <a:p>
          <a:r>
            <a:rPr lang="en-AU" sz="1050" b="1" dirty="0" smtClean="0"/>
            <a:t>Cost of proposed program</a:t>
          </a:r>
          <a:endParaRPr lang="en-AU" sz="1050" dirty="0"/>
        </a:p>
      </dgm:t>
    </dgm:pt>
    <dgm:pt modelId="{35D369C5-8334-4F98-9871-FCDB1598C01A}" type="parTrans" cxnId="{BE9E95D0-8D9D-4BE6-9F31-3EF9E4E31610}">
      <dgm:prSet/>
      <dgm:spPr/>
      <dgm:t>
        <a:bodyPr/>
        <a:lstStyle/>
        <a:p>
          <a:endParaRPr lang="en-AU"/>
        </a:p>
      </dgm:t>
    </dgm:pt>
    <dgm:pt modelId="{B42EA528-C9C9-4480-A723-1D2DCC0A86D0}" type="sibTrans" cxnId="{BE9E95D0-8D9D-4BE6-9F31-3EF9E4E31610}">
      <dgm:prSet/>
      <dgm:spPr>
        <a:solidFill>
          <a:schemeClr val="accent1">
            <a:lumMod val="75000"/>
          </a:schemeClr>
        </a:solidFill>
      </dgm:spPr>
      <dgm:t>
        <a:bodyPr/>
        <a:lstStyle/>
        <a:p>
          <a:endParaRPr lang="en-AU"/>
        </a:p>
      </dgm:t>
    </dgm:pt>
    <dgm:pt modelId="{E7BEE47A-DB2A-49C3-A6E8-66A40037DD5B}" type="pres">
      <dgm:prSet presAssocID="{9892064F-CACF-40FA-9C0D-EB1B0EEEA593}" presName="Name0" presStyleCnt="0">
        <dgm:presLayoutVars>
          <dgm:dir/>
          <dgm:resizeHandles val="exact"/>
        </dgm:presLayoutVars>
      </dgm:prSet>
      <dgm:spPr/>
      <dgm:t>
        <a:bodyPr/>
        <a:lstStyle/>
        <a:p>
          <a:endParaRPr lang="en-AU"/>
        </a:p>
      </dgm:t>
    </dgm:pt>
    <dgm:pt modelId="{B86FAD9D-2C43-477D-BDC3-202438E5471C}" type="pres">
      <dgm:prSet presAssocID="{D92B31D1-1C27-4817-9EB3-499505C52BB2}" presName="node" presStyleLbl="node1" presStyleIdx="0" presStyleCnt="6" custScaleY="237942">
        <dgm:presLayoutVars>
          <dgm:bulletEnabled val="1"/>
        </dgm:presLayoutVars>
      </dgm:prSet>
      <dgm:spPr/>
      <dgm:t>
        <a:bodyPr/>
        <a:lstStyle/>
        <a:p>
          <a:endParaRPr lang="en-AU"/>
        </a:p>
      </dgm:t>
    </dgm:pt>
    <dgm:pt modelId="{C4A48CBB-1725-4819-ADDD-BAB5BE9D0745}" type="pres">
      <dgm:prSet presAssocID="{3B0AD0CC-489D-4B7D-A623-C4082F209452}" presName="sibTrans" presStyleLbl="sibTrans2D1" presStyleIdx="0" presStyleCnt="5" custScaleX="99536" custScaleY="104443" custLinFactNeighborX="-4653"/>
      <dgm:spPr/>
      <dgm:t>
        <a:bodyPr/>
        <a:lstStyle/>
        <a:p>
          <a:endParaRPr lang="en-AU"/>
        </a:p>
      </dgm:t>
    </dgm:pt>
    <dgm:pt modelId="{CB842A35-180E-452E-A018-30301297A347}" type="pres">
      <dgm:prSet presAssocID="{3B0AD0CC-489D-4B7D-A623-C4082F209452}" presName="connectorText" presStyleLbl="sibTrans2D1" presStyleIdx="0" presStyleCnt="5"/>
      <dgm:spPr/>
      <dgm:t>
        <a:bodyPr/>
        <a:lstStyle/>
        <a:p>
          <a:endParaRPr lang="en-AU"/>
        </a:p>
      </dgm:t>
    </dgm:pt>
    <dgm:pt modelId="{37EAD72E-D0A5-45D5-A2DF-FCF2AC2B377E}" type="pres">
      <dgm:prSet presAssocID="{31D454C7-C3DC-4D6E-AC61-101E97983DB3}" presName="node" presStyleLbl="node1" presStyleIdx="1" presStyleCnt="6" custScaleX="114790" custScaleY="237942">
        <dgm:presLayoutVars>
          <dgm:bulletEnabled val="1"/>
        </dgm:presLayoutVars>
      </dgm:prSet>
      <dgm:spPr/>
      <dgm:t>
        <a:bodyPr/>
        <a:lstStyle/>
        <a:p>
          <a:endParaRPr lang="en-AU"/>
        </a:p>
      </dgm:t>
    </dgm:pt>
    <dgm:pt modelId="{7DBE63BC-2729-4B7C-A0AE-CA3C7924BD2A}" type="pres">
      <dgm:prSet presAssocID="{1067ACAD-7CF6-4478-90FA-D3DB202BF719}" presName="sibTrans" presStyleLbl="sibTrans2D1" presStyleIdx="1" presStyleCnt="5"/>
      <dgm:spPr/>
      <dgm:t>
        <a:bodyPr/>
        <a:lstStyle/>
        <a:p>
          <a:endParaRPr lang="en-AU"/>
        </a:p>
      </dgm:t>
    </dgm:pt>
    <dgm:pt modelId="{56FA44B7-4DA2-4B26-A966-3F3ACE823961}" type="pres">
      <dgm:prSet presAssocID="{1067ACAD-7CF6-4478-90FA-D3DB202BF719}" presName="connectorText" presStyleLbl="sibTrans2D1" presStyleIdx="1" presStyleCnt="5"/>
      <dgm:spPr/>
      <dgm:t>
        <a:bodyPr/>
        <a:lstStyle/>
        <a:p>
          <a:endParaRPr lang="en-AU"/>
        </a:p>
      </dgm:t>
    </dgm:pt>
    <dgm:pt modelId="{EFFA56B8-263F-4A28-9B24-646D8BD77976}" type="pres">
      <dgm:prSet presAssocID="{8A9BA7ED-5AAA-42F5-8C2D-EE7B5BF25B51}" presName="node" presStyleLbl="node1" presStyleIdx="2" presStyleCnt="6" custScaleY="237942">
        <dgm:presLayoutVars>
          <dgm:bulletEnabled val="1"/>
        </dgm:presLayoutVars>
      </dgm:prSet>
      <dgm:spPr/>
      <dgm:t>
        <a:bodyPr/>
        <a:lstStyle/>
        <a:p>
          <a:endParaRPr lang="en-AU"/>
        </a:p>
      </dgm:t>
    </dgm:pt>
    <dgm:pt modelId="{F5703E43-48A8-408B-A3B7-354BB3FB4C2B}" type="pres">
      <dgm:prSet presAssocID="{631B04FD-3490-4175-921E-D2406F1C9DF1}" presName="sibTrans" presStyleLbl="sibTrans2D1" presStyleIdx="2" presStyleCnt="5" custScaleX="113774"/>
      <dgm:spPr>
        <a:prstGeom prst="mathPlus">
          <a:avLst/>
        </a:prstGeom>
      </dgm:spPr>
      <dgm:t>
        <a:bodyPr/>
        <a:lstStyle/>
        <a:p>
          <a:endParaRPr lang="en-AU"/>
        </a:p>
      </dgm:t>
    </dgm:pt>
    <dgm:pt modelId="{D53F1C70-FBC8-43C6-9808-DC823A6C3AA7}" type="pres">
      <dgm:prSet presAssocID="{631B04FD-3490-4175-921E-D2406F1C9DF1}" presName="connectorText" presStyleLbl="sibTrans2D1" presStyleIdx="2" presStyleCnt="5"/>
      <dgm:spPr/>
      <dgm:t>
        <a:bodyPr/>
        <a:lstStyle/>
        <a:p>
          <a:endParaRPr lang="en-AU"/>
        </a:p>
      </dgm:t>
    </dgm:pt>
    <dgm:pt modelId="{DCEE0DB1-4E9C-4B56-96E9-30E6672FE6CC}" type="pres">
      <dgm:prSet presAssocID="{91E537A0-F73F-40C5-AC23-F5F161C6BD0E}" presName="node" presStyleLbl="node1" presStyleIdx="3" presStyleCnt="6" custScaleX="83894" custScaleY="237942" custLinFactNeighborX="3449">
        <dgm:presLayoutVars>
          <dgm:bulletEnabled val="1"/>
        </dgm:presLayoutVars>
      </dgm:prSet>
      <dgm:spPr/>
      <dgm:t>
        <a:bodyPr/>
        <a:lstStyle/>
        <a:p>
          <a:endParaRPr lang="en-AU"/>
        </a:p>
      </dgm:t>
    </dgm:pt>
    <dgm:pt modelId="{0EDA97F4-730C-41B9-970F-5821B81C857C}" type="pres">
      <dgm:prSet presAssocID="{D20EE25D-C8A4-4C46-A87D-8B8895159836}" presName="sibTrans" presStyleLbl="sibTrans2D1" presStyleIdx="3" presStyleCnt="5" custScaleX="113774"/>
      <dgm:spPr>
        <a:prstGeom prst="mathPlus">
          <a:avLst/>
        </a:prstGeom>
      </dgm:spPr>
      <dgm:t>
        <a:bodyPr/>
        <a:lstStyle/>
        <a:p>
          <a:endParaRPr lang="en-AU"/>
        </a:p>
      </dgm:t>
    </dgm:pt>
    <dgm:pt modelId="{75A2F140-74B5-49AA-809B-7ADA76814D80}" type="pres">
      <dgm:prSet presAssocID="{D20EE25D-C8A4-4C46-A87D-8B8895159836}" presName="connectorText" presStyleLbl="sibTrans2D1" presStyleIdx="3" presStyleCnt="5"/>
      <dgm:spPr/>
      <dgm:t>
        <a:bodyPr/>
        <a:lstStyle/>
        <a:p>
          <a:endParaRPr lang="en-AU"/>
        </a:p>
      </dgm:t>
    </dgm:pt>
    <dgm:pt modelId="{2224C835-48F0-49CE-B9FE-B0026B299801}" type="pres">
      <dgm:prSet presAssocID="{EFD98910-52C1-4532-99D7-EEA6185AEE3A}" presName="node" presStyleLbl="node1" presStyleIdx="4" presStyleCnt="6" custScaleY="237942">
        <dgm:presLayoutVars>
          <dgm:bulletEnabled val="1"/>
        </dgm:presLayoutVars>
      </dgm:prSet>
      <dgm:spPr/>
      <dgm:t>
        <a:bodyPr/>
        <a:lstStyle/>
        <a:p>
          <a:endParaRPr lang="en-AU"/>
        </a:p>
      </dgm:t>
    </dgm:pt>
    <dgm:pt modelId="{7BC5134F-B75C-4C3D-80BD-AA89B768CB2D}" type="pres">
      <dgm:prSet presAssocID="{B42EA528-C9C9-4480-A723-1D2DCC0A86D0}" presName="sibTrans" presStyleLbl="sibTrans2D1" presStyleIdx="4" presStyleCnt="5"/>
      <dgm:spPr>
        <a:prstGeom prst="mathEqual">
          <a:avLst/>
        </a:prstGeom>
      </dgm:spPr>
      <dgm:t>
        <a:bodyPr/>
        <a:lstStyle/>
        <a:p>
          <a:endParaRPr lang="en-AU"/>
        </a:p>
      </dgm:t>
    </dgm:pt>
    <dgm:pt modelId="{6008AF65-B599-4204-A96B-34BCA54B6B96}" type="pres">
      <dgm:prSet presAssocID="{B42EA528-C9C9-4480-A723-1D2DCC0A86D0}" presName="connectorText" presStyleLbl="sibTrans2D1" presStyleIdx="4" presStyleCnt="5"/>
      <dgm:spPr/>
      <dgm:t>
        <a:bodyPr/>
        <a:lstStyle/>
        <a:p>
          <a:endParaRPr lang="en-AU"/>
        </a:p>
      </dgm:t>
    </dgm:pt>
    <dgm:pt modelId="{AF6F8245-3447-4CC4-BBCE-225B6F5AC288}" type="pres">
      <dgm:prSet presAssocID="{04ABBD12-C112-4A52-87F9-13ED14EF76E3}" presName="node" presStyleLbl="node1" presStyleIdx="5" presStyleCnt="6" custScaleY="237942">
        <dgm:presLayoutVars>
          <dgm:bulletEnabled val="1"/>
        </dgm:presLayoutVars>
      </dgm:prSet>
      <dgm:spPr/>
      <dgm:t>
        <a:bodyPr/>
        <a:lstStyle/>
        <a:p>
          <a:endParaRPr lang="en-AU"/>
        </a:p>
      </dgm:t>
    </dgm:pt>
  </dgm:ptLst>
  <dgm:cxnLst>
    <dgm:cxn modelId="{B3B6E3D4-F147-460D-8C39-47436C058F4B}" type="presOf" srcId="{B42EA528-C9C9-4480-A723-1D2DCC0A86D0}" destId="{6008AF65-B599-4204-A96B-34BCA54B6B96}" srcOrd="1" destOrd="0" presId="urn:microsoft.com/office/officeart/2005/8/layout/process1"/>
    <dgm:cxn modelId="{175ADE38-C7C3-4A5D-9FC0-3211CD70A7AB}" srcId="{9892064F-CACF-40FA-9C0D-EB1B0EEEA593}" destId="{31D454C7-C3DC-4D6E-AC61-101E97983DB3}" srcOrd="1" destOrd="0" parTransId="{FF05C705-49CF-43D8-8D50-D4DDE9708681}" sibTransId="{1067ACAD-7CF6-4478-90FA-D3DB202BF719}"/>
    <dgm:cxn modelId="{FB65F700-7D8F-4ABB-86A5-1058F7ABC43B}" type="presOf" srcId="{3B0AD0CC-489D-4B7D-A623-C4082F209452}" destId="{CB842A35-180E-452E-A018-30301297A347}" srcOrd="1" destOrd="0" presId="urn:microsoft.com/office/officeart/2005/8/layout/process1"/>
    <dgm:cxn modelId="{BE9E95D0-8D9D-4BE6-9F31-3EF9E4E31610}" srcId="{9892064F-CACF-40FA-9C0D-EB1B0EEEA593}" destId="{EFD98910-52C1-4532-99D7-EEA6185AEE3A}" srcOrd="4" destOrd="0" parTransId="{35D369C5-8334-4F98-9871-FCDB1598C01A}" sibTransId="{B42EA528-C9C9-4480-A723-1D2DCC0A86D0}"/>
    <dgm:cxn modelId="{5E4561FC-4B44-416C-8F91-EB4ECA66C0D2}" type="presOf" srcId="{91E537A0-F73F-40C5-AC23-F5F161C6BD0E}" destId="{DCEE0DB1-4E9C-4B56-96E9-30E6672FE6CC}" srcOrd="0" destOrd="0" presId="urn:microsoft.com/office/officeart/2005/8/layout/process1"/>
    <dgm:cxn modelId="{F1EDE954-3430-4085-A043-B457EBF32F0E}" type="presOf" srcId="{04ABBD12-C112-4A52-87F9-13ED14EF76E3}" destId="{AF6F8245-3447-4CC4-BBCE-225B6F5AC288}" srcOrd="0" destOrd="0" presId="urn:microsoft.com/office/officeart/2005/8/layout/process1"/>
    <dgm:cxn modelId="{214A9E54-9D61-4B70-8EC4-2C3157184BB3}" type="presOf" srcId="{631B04FD-3490-4175-921E-D2406F1C9DF1}" destId="{D53F1C70-FBC8-43C6-9808-DC823A6C3AA7}" srcOrd="1" destOrd="0" presId="urn:microsoft.com/office/officeart/2005/8/layout/process1"/>
    <dgm:cxn modelId="{CA8D2BD1-4EA6-4703-8E82-BFEE0CA2C33C}" srcId="{9892064F-CACF-40FA-9C0D-EB1B0EEEA593}" destId="{D92B31D1-1C27-4817-9EB3-499505C52BB2}" srcOrd="0" destOrd="0" parTransId="{7D1EBBCF-9BAF-473E-BDEE-F00632A9E092}" sibTransId="{3B0AD0CC-489D-4B7D-A623-C4082F209452}"/>
    <dgm:cxn modelId="{80F3B80B-2176-432D-822F-FAE5D819711C}" srcId="{9892064F-CACF-40FA-9C0D-EB1B0EEEA593}" destId="{04ABBD12-C112-4A52-87F9-13ED14EF76E3}" srcOrd="5" destOrd="0" parTransId="{9CF36CCD-EC1E-4D8F-82DE-14ABB94A9B2D}" sibTransId="{DAB0934B-41BB-44FD-BF6D-BB67CDE8C99C}"/>
    <dgm:cxn modelId="{C4983A9A-0965-4A66-8950-D29EFC023F99}" type="presOf" srcId="{631B04FD-3490-4175-921E-D2406F1C9DF1}" destId="{F5703E43-48A8-408B-A3B7-354BB3FB4C2B}" srcOrd="0" destOrd="0" presId="urn:microsoft.com/office/officeart/2005/8/layout/process1"/>
    <dgm:cxn modelId="{6A363520-C0DF-4270-973E-FD785F2E6D86}" type="presOf" srcId="{9892064F-CACF-40FA-9C0D-EB1B0EEEA593}" destId="{E7BEE47A-DB2A-49C3-A6E8-66A40037DD5B}" srcOrd="0" destOrd="0" presId="urn:microsoft.com/office/officeart/2005/8/layout/process1"/>
    <dgm:cxn modelId="{20B40833-0885-461C-8098-2B96D6E47BF3}" srcId="{9892064F-CACF-40FA-9C0D-EB1B0EEEA593}" destId="{91E537A0-F73F-40C5-AC23-F5F161C6BD0E}" srcOrd="3" destOrd="0" parTransId="{69AA92C1-AB14-4614-A422-367BC3749EF8}" sibTransId="{D20EE25D-C8A4-4C46-A87D-8B8895159836}"/>
    <dgm:cxn modelId="{57B1E703-C4F2-4D75-B047-D1C182987E03}" type="presOf" srcId="{31D454C7-C3DC-4D6E-AC61-101E97983DB3}" destId="{37EAD72E-D0A5-45D5-A2DF-FCF2AC2B377E}" srcOrd="0" destOrd="0" presId="urn:microsoft.com/office/officeart/2005/8/layout/process1"/>
    <dgm:cxn modelId="{D95BBD96-81D7-4A38-8B4C-6AA119771647}" type="presOf" srcId="{D20EE25D-C8A4-4C46-A87D-8B8895159836}" destId="{75A2F140-74B5-49AA-809B-7ADA76814D80}" srcOrd="1" destOrd="0" presId="urn:microsoft.com/office/officeart/2005/8/layout/process1"/>
    <dgm:cxn modelId="{FF389759-B1C1-4BFF-BA61-6762044396C0}" type="presOf" srcId="{EFD98910-52C1-4532-99D7-EEA6185AEE3A}" destId="{2224C835-48F0-49CE-B9FE-B0026B299801}" srcOrd="0" destOrd="0" presId="urn:microsoft.com/office/officeart/2005/8/layout/process1"/>
    <dgm:cxn modelId="{DF20E37C-C51C-44BC-A2A9-44D9CBF28604}" srcId="{9892064F-CACF-40FA-9C0D-EB1B0EEEA593}" destId="{8A9BA7ED-5AAA-42F5-8C2D-EE7B5BF25B51}" srcOrd="2" destOrd="0" parTransId="{C8CE97C6-F38B-4F23-BB9D-66A484B576B9}" sibTransId="{631B04FD-3490-4175-921E-D2406F1C9DF1}"/>
    <dgm:cxn modelId="{846501AE-FF76-4E77-ADE0-6B73DDFD2CFA}" type="presOf" srcId="{D92B31D1-1C27-4817-9EB3-499505C52BB2}" destId="{B86FAD9D-2C43-477D-BDC3-202438E5471C}" srcOrd="0" destOrd="0" presId="urn:microsoft.com/office/officeart/2005/8/layout/process1"/>
    <dgm:cxn modelId="{80130A93-5756-43B2-B11D-01CD080A3968}" type="presOf" srcId="{D20EE25D-C8A4-4C46-A87D-8B8895159836}" destId="{0EDA97F4-730C-41B9-970F-5821B81C857C}" srcOrd="0" destOrd="0" presId="urn:microsoft.com/office/officeart/2005/8/layout/process1"/>
    <dgm:cxn modelId="{556D6083-A73C-4CF4-AEEA-3962017BB4DF}" type="presOf" srcId="{3B0AD0CC-489D-4B7D-A623-C4082F209452}" destId="{C4A48CBB-1725-4819-ADDD-BAB5BE9D0745}" srcOrd="0" destOrd="0" presId="urn:microsoft.com/office/officeart/2005/8/layout/process1"/>
    <dgm:cxn modelId="{7ABCBB7A-5746-4098-B5E3-BC10C6464D28}" type="presOf" srcId="{1067ACAD-7CF6-4478-90FA-D3DB202BF719}" destId="{7DBE63BC-2729-4B7C-A0AE-CA3C7924BD2A}" srcOrd="0" destOrd="0" presId="urn:microsoft.com/office/officeart/2005/8/layout/process1"/>
    <dgm:cxn modelId="{1E72213E-0ABD-477E-8CE2-BF445317B41E}" type="presOf" srcId="{8A9BA7ED-5AAA-42F5-8C2D-EE7B5BF25B51}" destId="{EFFA56B8-263F-4A28-9B24-646D8BD77976}" srcOrd="0" destOrd="0" presId="urn:microsoft.com/office/officeart/2005/8/layout/process1"/>
    <dgm:cxn modelId="{ADEB4BA2-2E07-46DB-B74B-F2341C6959F1}" type="presOf" srcId="{1067ACAD-7CF6-4478-90FA-D3DB202BF719}" destId="{56FA44B7-4DA2-4B26-A966-3F3ACE823961}" srcOrd="1" destOrd="0" presId="urn:microsoft.com/office/officeart/2005/8/layout/process1"/>
    <dgm:cxn modelId="{EE67625F-2786-436C-B43E-43E8F96BFBD5}" type="presOf" srcId="{B42EA528-C9C9-4480-A723-1D2DCC0A86D0}" destId="{7BC5134F-B75C-4C3D-80BD-AA89B768CB2D}" srcOrd="0" destOrd="0" presId="urn:microsoft.com/office/officeart/2005/8/layout/process1"/>
    <dgm:cxn modelId="{90491A68-BE03-4067-8548-F1B6C9B9F980}" type="presParOf" srcId="{E7BEE47A-DB2A-49C3-A6E8-66A40037DD5B}" destId="{B86FAD9D-2C43-477D-BDC3-202438E5471C}" srcOrd="0" destOrd="0" presId="urn:microsoft.com/office/officeart/2005/8/layout/process1"/>
    <dgm:cxn modelId="{0A5BEF66-F09B-4E36-B608-DBC1DF9EC6E0}" type="presParOf" srcId="{E7BEE47A-DB2A-49C3-A6E8-66A40037DD5B}" destId="{C4A48CBB-1725-4819-ADDD-BAB5BE9D0745}" srcOrd="1" destOrd="0" presId="urn:microsoft.com/office/officeart/2005/8/layout/process1"/>
    <dgm:cxn modelId="{6176D7CF-14AC-4CEB-A839-3AD0B0EFDFB9}" type="presParOf" srcId="{C4A48CBB-1725-4819-ADDD-BAB5BE9D0745}" destId="{CB842A35-180E-452E-A018-30301297A347}" srcOrd="0" destOrd="0" presId="urn:microsoft.com/office/officeart/2005/8/layout/process1"/>
    <dgm:cxn modelId="{4578F81F-8DB1-4981-9687-EEE16DE35BAC}" type="presParOf" srcId="{E7BEE47A-DB2A-49C3-A6E8-66A40037DD5B}" destId="{37EAD72E-D0A5-45D5-A2DF-FCF2AC2B377E}" srcOrd="2" destOrd="0" presId="urn:microsoft.com/office/officeart/2005/8/layout/process1"/>
    <dgm:cxn modelId="{EE6BABEB-89B0-457C-A428-672A6CB7D4B1}" type="presParOf" srcId="{E7BEE47A-DB2A-49C3-A6E8-66A40037DD5B}" destId="{7DBE63BC-2729-4B7C-A0AE-CA3C7924BD2A}" srcOrd="3" destOrd="0" presId="urn:microsoft.com/office/officeart/2005/8/layout/process1"/>
    <dgm:cxn modelId="{5D59E9C3-7E7E-434D-A803-DAD441005A69}" type="presParOf" srcId="{7DBE63BC-2729-4B7C-A0AE-CA3C7924BD2A}" destId="{56FA44B7-4DA2-4B26-A966-3F3ACE823961}" srcOrd="0" destOrd="0" presId="urn:microsoft.com/office/officeart/2005/8/layout/process1"/>
    <dgm:cxn modelId="{A57CAC91-069F-486B-B4B6-6F4099F64597}" type="presParOf" srcId="{E7BEE47A-DB2A-49C3-A6E8-66A40037DD5B}" destId="{EFFA56B8-263F-4A28-9B24-646D8BD77976}" srcOrd="4" destOrd="0" presId="urn:microsoft.com/office/officeart/2005/8/layout/process1"/>
    <dgm:cxn modelId="{C3538F96-E0E8-47E6-86C4-4BAB92FE8436}" type="presParOf" srcId="{E7BEE47A-DB2A-49C3-A6E8-66A40037DD5B}" destId="{F5703E43-48A8-408B-A3B7-354BB3FB4C2B}" srcOrd="5" destOrd="0" presId="urn:microsoft.com/office/officeart/2005/8/layout/process1"/>
    <dgm:cxn modelId="{18DF0404-1316-4226-8C95-2AF7635AC8DC}" type="presParOf" srcId="{F5703E43-48A8-408B-A3B7-354BB3FB4C2B}" destId="{D53F1C70-FBC8-43C6-9808-DC823A6C3AA7}" srcOrd="0" destOrd="0" presId="urn:microsoft.com/office/officeart/2005/8/layout/process1"/>
    <dgm:cxn modelId="{EAEAE3F5-BD79-4325-B6F2-B4C9D0971971}" type="presParOf" srcId="{E7BEE47A-DB2A-49C3-A6E8-66A40037DD5B}" destId="{DCEE0DB1-4E9C-4B56-96E9-30E6672FE6CC}" srcOrd="6" destOrd="0" presId="urn:microsoft.com/office/officeart/2005/8/layout/process1"/>
    <dgm:cxn modelId="{CC61492F-5D8C-4190-9271-6DB30E25E375}" type="presParOf" srcId="{E7BEE47A-DB2A-49C3-A6E8-66A40037DD5B}" destId="{0EDA97F4-730C-41B9-970F-5821B81C857C}" srcOrd="7" destOrd="0" presId="urn:microsoft.com/office/officeart/2005/8/layout/process1"/>
    <dgm:cxn modelId="{C27115E2-5275-4EA1-9829-F1631293A11D}" type="presParOf" srcId="{0EDA97F4-730C-41B9-970F-5821B81C857C}" destId="{75A2F140-74B5-49AA-809B-7ADA76814D80}" srcOrd="0" destOrd="0" presId="urn:microsoft.com/office/officeart/2005/8/layout/process1"/>
    <dgm:cxn modelId="{A6D20DAD-4D49-442A-B868-F4AA17035FB0}" type="presParOf" srcId="{E7BEE47A-DB2A-49C3-A6E8-66A40037DD5B}" destId="{2224C835-48F0-49CE-B9FE-B0026B299801}" srcOrd="8" destOrd="0" presId="urn:microsoft.com/office/officeart/2005/8/layout/process1"/>
    <dgm:cxn modelId="{3D16C1A7-AE16-4653-B20B-E4FE7168056E}" type="presParOf" srcId="{E7BEE47A-DB2A-49C3-A6E8-66A40037DD5B}" destId="{7BC5134F-B75C-4C3D-80BD-AA89B768CB2D}" srcOrd="9" destOrd="0" presId="urn:microsoft.com/office/officeart/2005/8/layout/process1"/>
    <dgm:cxn modelId="{1278BCFE-52A6-4F50-999F-F379437A10E1}" type="presParOf" srcId="{7BC5134F-B75C-4C3D-80BD-AA89B768CB2D}" destId="{6008AF65-B599-4204-A96B-34BCA54B6B96}" srcOrd="0" destOrd="0" presId="urn:microsoft.com/office/officeart/2005/8/layout/process1"/>
    <dgm:cxn modelId="{76F0C35C-C088-4BFB-B36D-00FA67B9A19A}" type="presParOf" srcId="{E7BEE47A-DB2A-49C3-A6E8-66A40037DD5B}" destId="{AF6F8245-3447-4CC4-BBCE-225B6F5AC288}"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92064F-CACF-40FA-9C0D-EB1B0EEEA593}" type="doc">
      <dgm:prSet loTypeId="urn:microsoft.com/office/officeart/2005/8/layout/process1" loCatId="process" qsTypeId="urn:microsoft.com/office/officeart/2005/8/quickstyle/simple1" qsCatId="simple" csTypeId="urn:microsoft.com/office/officeart/2005/8/colors/accent2_2" csCatId="accent2" phldr="1"/>
      <dgm:spPr/>
      <dgm:t>
        <a:bodyPr/>
        <a:lstStyle/>
        <a:p>
          <a:endParaRPr lang="en-AU"/>
        </a:p>
      </dgm:t>
    </dgm:pt>
    <dgm:pt modelId="{D92B31D1-1C27-4817-9EB3-499505C52BB2}">
      <dgm:prSet phldrT="[Text]" custT="1"/>
      <dgm:spPr>
        <a:solidFill>
          <a:schemeClr val="accent2">
            <a:lumMod val="50000"/>
          </a:schemeClr>
        </a:solidFill>
      </dgm:spPr>
      <dgm:t>
        <a:bodyPr/>
        <a:lstStyle/>
        <a:p>
          <a:r>
            <a:rPr lang="en-AU" sz="1200" b="1" dirty="0" smtClean="0"/>
            <a:t>Control</a:t>
          </a:r>
          <a:endParaRPr lang="en-AU" sz="1200" dirty="0"/>
        </a:p>
      </dgm:t>
    </dgm:pt>
    <dgm:pt modelId="{7D1EBBCF-9BAF-473E-BDEE-F00632A9E092}" type="parTrans" cxnId="{CA8D2BD1-4EA6-4703-8E82-BFEE0CA2C33C}">
      <dgm:prSet/>
      <dgm:spPr/>
      <dgm:t>
        <a:bodyPr/>
        <a:lstStyle/>
        <a:p>
          <a:endParaRPr lang="en-AU"/>
        </a:p>
      </dgm:t>
    </dgm:pt>
    <dgm:pt modelId="{3B0AD0CC-489D-4B7D-A623-C4082F209452}" type="sibTrans" cxnId="{CA8D2BD1-4EA6-4703-8E82-BFEE0CA2C33C}">
      <dgm:prSet/>
      <dgm:spPr>
        <a:noFill/>
      </dgm:spPr>
      <dgm:t>
        <a:bodyPr/>
        <a:lstStyle/>
        <a:p>
          <a:endParaRPr lang="en-AU"/>
        </a:p>
      </dgm:t>
    </dgm:pt>
    <dgm:pt modelId="{31D454C7-C3DC-4D6E-AC61-101E97983DB3}">
      <dgm:prSet phldrT="[Text]" custT="1"/>
      <dgm:spPr/>
      <dgm:t>
        <a:bodyPr/>
        <a:lstStyle/>
        <a:p>
          <a:r>
            <a:rPr lang="en-AU" sz="1050" b="1" dirty="0" smtClean="0"/>
            <a:t>Vulnerability</a:t>
          </a:r>
        </a:p>
        <a:p>
          <a:r>
            <a:rPr lang="en-AU" sz="1050" b="1" dirty="0" smtClean="0"/>
            <a:t> </a:t>
          </a:r>
          <a:r>
            <a:rPr lang="en-AU" sz="1000" b="0" dirty="0" smtClean="0"/>
            <a:t>(high, medium or low)</a:t>
          </a:r>
          <a:endParaRPr lang="en-AU" sz="1000" b="0" dirty="0"/>
        </a:p>
      </dgm:t>
    </dgm:pt>
    <dgm:pt modelId="{FF05C705-49CF-43D8-8D50-D4DDE9708681}" type="parTrans" cxnId="{175ADE38-C7C3-4A5D-9FC0-3211CD70A7AB}">
      <dgm:prSet/>
      <dgm:spPr/>
      <dgm:t>
        <a:bodyPr/>
        <a:lstStyle/>
        <a:p>
          <a:endParaRPr lang="en-AU"/>
        </a:p>
      </dgm:t>
    </dgm:pt>
    <dgm:pt modelId="{1067ACAD-7CF6-4478-90FA-D3DB202BF719}" type="sibTrans" cxnId="{175ADE38-C7C3-4A5D-9FC0-3211CD70A7AB}">
      <dgm:prSet/>
      <dgm:spPr>
        <a:noFill/>
      </dgm:spPr>
      <dgm:t>
        <a:bodyPr/>
        <a:lstStyle/>
        <a:p>
          <a:endParaRPr lang="en-AU"/>
        </a:p>
      </dgm:t>
    </dgm:pt>
    <dgm:pt modelId="{8A9BA7ED-5AAA-42F5-8C2D-EE7B5BF25B51}">
      <dgm:prSet phldrT="[Text]" custT="1"/>
      <dgm:spPr>
        <a:solidFill>
          <a:schemeClr val="accent2">
            <a:lumMod val="75000"/>
          </a:schemeClr>
        </a:solidFill>
      </dgm:spPr>
      <dgm:t>
        <a:bodyPr/>
        <a:lstStyle/>
        <a:p>
          <a:r>
            <a:rPr lang="en-AU" sz="1050" b="1" dirty="0" smtClean="0"/>
            <a:t>Quantifiable costs </a:t>
          </a:r>
        </a:p>
        <a:p>
          <a:r>
            <a:rPr lang="en-AU" sz="1000" b="0" dirty="0" smtClean="0"/>
            <a:t>to society or government</a:t>
          </a:r>
          <a:endParaRPr lang="en-AU" sz="1000" b="0" dirty="0"/>
        </a:p>
      </dgm:t>
    </dgm:pt>
    <dgm:pt modelId="{C8CE97C6-F38B-4F23-BB9D-66A484B576B9}" type="parTrans" cxnId="{DF20E37C-C51C-44BC-A2A9-44D9CBF28604}">
      <dgm:prSet/>
      <dgm:spPr/>
      <dgm:t>
        <a:bodyPr/>
        <a:lstStyle/>
        <a:p>
          <a:endParaRPr lang="en-AU"/>
        </a:p>
      </dgm:t>
    </dgm:pt>
    <dgm:pt modelId="{631B04FD-3490-4175-921E-D2406F1C9DF1}" type="sibTrans" cxnId="{DF20E37C-C51C-44BC-A2A9-44D9CBF28604}">
      <dgm:prSet/>
      <dgm:spPr>
        <a:solidFill>
          <a:schemeClr val="accent2">
            <a:lumMod val="75000"/>
          </a:schemeClr>
        </a:solidFill>
      </dgm:spPr>
      <dgm:t>
        <a:bodyPr/>
        <a:lstStyle/>
        <a:p>
          <a:endParaRPr lang="en-AU"/>
        </a:p>
      </dgm:t>
    </dgm:pt>
    <dgm:pt modelId="{04ABBD12-C112-4A52-87F9-13ED14EF76E3}">
      <dgm:prSet phldrT="[Text]" custT="1"/>
      <dgm:spPr>
        <a:solidFill>
          <a:schemeClr val="accent2">
            <a:lumMod val="50000"/>
          </a:schemeClr>
        </a:solidFill>
      </dgm:spPr>
      <dgm:t>
        <a:bodyPr/>
        <a:lstStyle/>
        <a:p>
          <a:r>
            <a:rPr lang="en-AU" sz="1200" b="1" dirty="0" smtClean="0"/>
            <a:t>Total costs</a:t>
          </a:r>
          <a:endParaRPr lang="en-AU" sz="1200" b="1" dirty="0"/>
        </a:p>
      </dgm:t>
    </dgm:pt>
    <dgm:pt modelId="{9CF36CCD-EC1E-4D8F-82DE-14ABB94A9B2D}" type="parTrans" cxnId="{80F3B80B-2176-432D-822F-FAE5D819711C}">
      <dgm:prSet/>
      <dgm:spPr/>
      <dgm:t>
        <a:bodyPr/>
        <a:lstStyle/>
        <a:p>
          <a:endParaRPr lang="en-AU"/>
        </a:p>
      </dgm:t>
    </dgm:pt>
    <dgm:pt modelId="{DAB0934B-41BB-44FD-BF6D-BB67CDE8C99C}" type="sibTrans" cxnId="{80F3B80B-2176-432D-822F-FAE5D819711C}">
      <dgm:prSet/>
      <dgm:spPr/>
      <dgm:t>
        <a:bodyPr/>
        <a:lstStyle/>
        <a:p>
          <a:endParaRPr lang="en-AU"/>
        </a:p>
      </dgm:t>
    </dgm:pt>
    <dgm:pt modelId="{74063420-E5CA-4B00-A56E-2D61697B4BD4}">
      <dgm:prSet phldrT="[Text]" custT="1"/>
      <dgm:spPr>
        <a:solidFill>
          <a:schemeClr val="accent2">
            <a:lumMod val="40000"/>
            <a:lumOff val="60000"/>
          </a:schemeClr>
        </a:solidFill>
      </dgm:spPr>
      <dgm:t>
        <a:bodyPr/>
        <a:lstStyle/>
        <a:p>
          <a:r>
            <a:rPr lang="en-AU" sz="1050" b="1" dirty="0" smtClean="0"/>
            <a:t>Other societal costs</a:t>
          </a:r>
          <a:endParaRPr lang="en-AU" sz="1050" dirty="0"/>
        </a:p>
      </dgm:t>
    </dgm:pt>
    <dgm:pt modelId="{A33FD69C-B19D-4FE1-9DB7-46D6997338E8}" type="parTrans" cxnId="{E7702777-71DD-4AAE-9288-3A08C9052C20}">
      <dgm:prSet/>
      <dgm:spPr/>
      <dgm:t>
        <a:bodyPr/>
        <a:lstStyle/>
        <a:p>
          <a:endParaRPr lang="en-AU"/>
        </a:p>
      </dgm:t>
    </dgm:pt>
    <dgm:pt modelId="{F1312A81-1C6D-4664-ADF7-104DE9B5F0FA}" type="sibTrans" cxnId="{E7702777-71DD-4AAE-9288-3A08C9052C20}">
      <dgm:prSet/>
      <dgm:spPr>
        <a:solidFill>
          <a:schemeClr val="accent2">
            <a:lumMod val="75000"/>
          </a:schemeClr>
        </a:solidFill>
      </dgm:spPr>
      <dgm:t>
        <a:bodyPr/>
        <a:lstStyle/>
        <a:p>
          <a:endParaRPr lang="en-AU"/>
        </a:p>
      </dgm:t>
    </dgm:pt>
    <dgm:pt modelId="{8D0F0449-00C8-4F88-A554-9181139A9FAE}">
      <dgm:prSet phldrT="[Text]" custT="1"/>
      <dgm:spPr>
        <a:solidFill>
          <a:schemeClr val="accent2">
            <a:lumMod val="75000"/>
          </a:schemeClr>
        </a:solidFill>
      </dgm:spPr>
      <dgm:t>
        <a:bodyPr/>
        <a:lstStyle/>
        <a:p>
          <a:r>
            <a:rPr lang="en-AU" sz="1050" b="1" dirty="0" smtClean="0"/>
            <a:t>Cost of current program </a:t>
          </a:r>
        </a:p>
        <a:p>
          <a:r>
            <a:rPr lang="en-AU" sz="1000" b="0" dirty="0" smtClean="0"/>
            <a:t>(if applicable)</a:t>
          </a:r>
          <a:endParaRPr lang="en-AU" sz="1000" b="0" dirty="0"/>
        </a:p>
      </dgm:t>
    </dgm:pt>
    <dgm:pt modelId="{968DFF1C-FE00-4F84-97DC-42F9685C9AD9}" type="parTrans" cxnId="{1AF72040-C9E8-4C78-8746-01556ACC7D3D}">
      <dgm:prSet/>
      <dgm:spPr/>
      <dgm:t>
        <a:bodyPr/>
        <a:lstStyle/>
        <a:p>
          <a:endParaRPr lang="en-AU"/>
        </a:p>
      </dgm:t>
    </dgm:pt>
    <dgm:pt modelId="{530E65C3-332E-4DF3-85F7-F0D3B94FBBE0}" type="sibTrans" cxnId="{1AF72040-C9E8-4C78-8746-01556ACC7D3D}">
      <dgm:prSet/>
      <dgm:spPr>
        <a:solidFill>
          <a:schemeClr val="accent2">
            <a:lumMod val="75000"/>
          </a:schemeClr>
        </a:solidFill>
      </dgm:spPr>
      <dgm:t>
        <a:bodyPr/>
        <a:lstStyle/>
        <a:p>
          <a:endParaRPr lang="en-AU"/>
        </a:p>
      </dgm:t>
    </dgm:pt>
    <dgm:pt modelId="{E7BEE47A-DB2A-49C3-A6E8-66A40037DD5B}" type="pres">
      <dgm:prSet presAssocID="{9892064F-CACF-40FA-9C0D-EB1B0EEEA593}" presName="Name0" presStyleCnt="0">
        <dgm:presLayoutVars>
          <dgm:dir/>
          <dgm:resizeHandles val="exact"/>
        </dgm:presLayoutVars>
      </dgm:prSet>
      <dgm:spPr/>
      <dgm:t>
        <a:bodyPr/>
        <a:lstStyle/>
        <a:p>
          <a:endParaRPr lang="en-AU"/>
        </a:p>
      </dgm:t>
    </dgm:pt>
    <dgm:pt modelId="{B86FAD9D-2C43-477D-BDC3-202438E5471C}" type="pres">
      <dgm:prSet presAssocID="{D92B31D1-1C27-4817-9EB3-499505C52BB2}" presName="node" presStyleLbl="node1" presStyleIdx="0" presStyleCnt="6" custScaleY="237942">
        <dgm:presLayoutVars>
          <dgm:bulletEnabled val="1"/>
        </dgm:presLayoutVars>
      </dgm:prSet>
      <dgm:spPr/>
      <dgm:t>
        <a:bodyPr/>
        <a:lstStyle/>
        <a:p>
          <a:endParaRPr lang="en-AU"/>
        </a:p>
      </dgm:t>
    </dgm:pt>
    <dgm:pt modelId="{C4A48CBB-1725-4819-ADDD-BAB5BE9D0745}" type="pres">
      <dgm:prSet presAssocID="{3B0AD0CC-489D-4B7D-A623-C4082F209452}" presName="sibTrans" presStyleLbl="sibTrans2D1" presStyleIdx="0" presStyleCnt="5"/>
      <dgm:spPr/>
      <dgm:t>
        <a:bodyPr/>
        <a:lstStyle/>
        <a:p>
          <a:endParaRPr lang="en-AU"/>
        </a:p>
      </dgm:t>
    </dgm:pt>
    <dgm:pt modelId="{CB842A35-180E-452E-A018-30301297A347}" type="pres">
      <dgm:prSet presAssocID="{3B0AD0CC-489D-4B7D-A623-C4082F209452}" presName="connectorText" presStyleLbl="sibTrans2D1" presStyleIdx="0" presStyleCnt="5"/>
      <dgm:spPr/>
      <dgm:t>
        <a:bodyPr/>
        <a:lstStyle/>
        <a:p>
          <a:endParaRPr lang="en-AU"/>
        </a:p>
      </dgm:t>
    </dgm:pt>
    <dgm:pt modelId="{37EAD72E-D0A5-45D5-A2DF-FCF2AC2B377E}" type="pres">
      <dgm:prSet presAssocID="{31D454C7-C3DC-4D6E-AC61-101E97983DB3}" presName="node" presStyleLbl="node1" presStyleIdx="1" presStyleCnt="6" custScaleX="112462" custScaleY="237942">
        <dgm:presLayoutVars>
          <dgm:bulletEnabled val="1"/>
        </dgm:presLayoutVars>
      </dgm:prSet>
      <dgm:spPr/>
      <dgm:t>
        <a:bodyPr/>
        <a:lstStyle/>
        <a:p>
          <a:endParaRPr lang="en-AU"/>
        </a:p>
      </dgm:t>
    </dgm:pt>
    <dgm:pt modelId="{7DBE63BC-2729-4B7C-A0AE-CA3C7924BD2A}" type="pres">
      <dgm:prSet presAssocID="{1067ACAD-7CF6-4478-90FA-D3DB202BF719}" presName="sibTrans" presStyleLbl="sibTrans2D1" presStyleIdx="1" presStyleCnt="5" custLinFactNeighborX="56054" custLinFactNeighborY="-29020"/>
      <dgm:spPr/>
      <dgm:t>
        <a:bodyPr/>
        <a:lstStyle/>
        <a:p>
          <a:endParaRPr lang="en-AU"/>
        </a:p>
      </dgm:t>
    </dgm:pt>
    <dgm:pt modelId="{56FA44B7-4DA2-4B26-A966-3F3ACE823961}" type="pres">
      <dgm:prSet presAssocID="{1067ACAD-7CF6-4478-90FA-D3DB202BF719}" presName="connectorText" presStyleLbl="sibTrans2D1" presStyleIdx="1" presStyleCnt="5"/>
      <dgm:spPr/>
      <dgm:t>
        <a:bodyPr/>
        <a:lstStyle/>
        <a:p>
          <a:endParaRPr lang="en-AU"/>
        </a:p>
      </dgm:t>
    </dgm:pt>
    <dgm:pt modelId="{EFFA56B8-263F-4A28-9B24-646D8BD77976}" type="pres">
      <dgm:prSet presAssocID="{8A9BA7ED-5AAA-42F5-8C2D-EE7B5BF25B51}" presName="node" presStyleLbl="node1" presStyleIdx="2" presStyleCnt="6" custScaleY="237942">
        <dgm:presLayoutVars>
          <dgm:bulletEnabled val="1"/>
        </dgm:presLayoutVars>
      </dgm:prSet>
      <dgm:spPr/>
      <dgm:t>
        <a:bodyPr/>
        <a:lstStyle/>
        <a:p>
          <a:endParaRPr lang="en-AU"/>
        </a:p>
      </dgm:t>
    </dgm:pt>
    <dgm:pt modelId="{F5703E43-48A8-408B-A3B7-354BB3FB4C2B}" type="pres">
      <dgm:prSet presAssocID="{631B04FD-3490-4175-921E-D2406F1C9DF1}" presName="sibTrans" presStyleLbl="sibTrans2D1" presStyleIdx="2" presStyleCnt="5" custScaleX="132570"/>
      <dgm:spPr>
        <a:prstGeom prst="mathPlus">
          <a:avLst/>
        </a:prstGeom>
      </dgm:spPr>
      <dgm:t>
        <a:bodyPr/>
        <a:lstStyle/>
        <a:p>
          <a:endParaRPr lang="en-AU"/>
        </a:p>
      </dgm:t>
    </dgm:pt>
    <dgm:pt modelId="{D53F1C70-FBC8-43C6-9808-DC823A6C3AA7}" type="pres">
      <dgm:prSet presAssocID="{631B04FD-3490-4175-921E-D2406F1C9DF1}" presName="connectorText" presStyleLbl="sibTrans2D1" presStyleIdx="2" presStyleCnt="5"/>
      <dgm:spPr/>
      <dgm:t>
        <a:bodyPr/>
        <a:lstStyle/>
        <a:p>
          <a:endParaRPr lang="en-AU"/>
        </a:p>
      </dgm:t>
    </dgm:pt>
    <dgm:pt modelId="{91F60515-A385-4561-8663-D835E3ED256D}" type="pres">
      <dgm:prSet presAssocID="{74063420-E5CA-4B00-A56E-2D61697B4BD4}" presName="node" presStyleLbl="node1" presStyleIdx="3" presStyleCnt="6" custScaleX="78051" custScaleY="237942" custLinFactNeighborX="-3035">
        <dgm:presLayoutVars>
          <dgm:bulletEnabled val="1"/>
        </dgm:presLayoutVars>
      </dgm:prSet>
      <dgm:spPr/>
      <dgm:t>
        <a:bodyPr/>
        <a:lstStyle/>
        <a:p>
          <a:endParaRPr lang="en-AU"/>
        </a:p>
      </dgm:t>
    </dgm:pt>
    <dgm:pt modelId="{56FAEA19-3F36-4355-9510-F3D542530B32}" type="pres">
      <dgm:prSet presAssocID="{F1312A81-1C6D-4664-ADF7-104DE9B5F0FA}" presName="sibTrans" presStyleLbl="sibTrans2D1" presStyleIdx="3" presStyleCnt="5" custScaleX="101380"/>
      <dgm:spPr>
        <a:prstGeom prst="mathPlus">
          <a:avLst/>
        </a:prstGeom>
      </dgm:spPr>
      <dgm:t>
        <a:bodyPr/>
        <a:lstStyle/>
        <a:p>
          <a:endParaRPr lang="en-AU"/>
        </a:p>
      </dgm:t>
    </dgm:pt>
    <dgm:pt modelId="{9AB73C84-758B-4D45-A16B-B9E7F8A6EE98}" type="pres">
      <dgm:prSet presAssocID="{F1312A81-1C6D-4664-ADF7-104DE9B5F0FA}" presName="connectorText" presStyleLbl="sibTrans2D1" presStyleIdx="3" presStyleCnt="5"/>
      <dgm:spPr/>
      <dgm:t>
        <a:bodyPr/>
        <a:lstStyle/>
        <a:p>
          <a:endParaRPr lang="en-AU"/>
        </a:p>
      </dgm:t>
    </dgm:pt>
    <dgm:pt modelId="{DC70C822-AA7E-4F31-85C1-D3F5C9F92770}" type="pres">
      <dgm:prSet presAssocID="{8D0F0449-00C8-4F88-A554-9181139A9FAE}" presName="node" presStyleLbl="node1" presStyleIdx="4" presStyleCnt="6" custScaleY="237942">
        <dgm:presLayoutVars>
          <dgm:bulletEnabled val="1"/>
        </dgm:presLayoutVars>
      </dgm:prSet>
      <dgm:spPr/>
      <dgm:t>
        <a:bodyPr/>
        <a:lstStyle/>
        <a:p>
          <a:endParaRPr lang="en-AU"/>
        </a:p>
      </dgm:t>
    </dgm:pt>
    <dgm:pt modelId="{434D37D4-0F66-47A2-9A7B-D7DF238EFBC4}" type="pres">
      <dgm:prSet presAssocID="{530E65C3-332E-4DF3-85F7-F0D3B94FBBE0}" presName="sibTrans" presStyleLbl="sibTrans2D1" presStyleIdx="4" presStyleCnt="5"/>
      <dgm:spPr>
        <a:prstGeom prst="mathEqual">
          <a:avLst/>
        </a:prstGeom>
      </dgm:spPr>
      <dgm:t>
        <a:bodyPr/>
        <a:lstStyle/>
        <a:p>
          <a:endParaRPr lang="en-AU"/>
        </a:p>
      </dgm:t>
    </dgm:pt>
    <dgm:pt modelId="{492FD14F-AD13-410F-B2FD-A1D4DDE045FC}" type="pres">
      <dgm:prSet presAssocID="{530E65C3-332E-4DF3-85F7-F0D3B94FBBE0}" presName="connectorText" presStyleLbl="sibTrans2D1" presStyleIdx="4" presStyleCnt="5"/>
      <dgm:spPr/>
      <dgm:t>
        <a:bodyPr/>
        <a:lstStyle/>
        <a:p>
          <a:endParaRPr lang="en-AU"/>
        </a:p>
      </dgm:t>
    </dgm:pt>
    <dgm:pt modelId="{AF6F8245-3447-4CC4-BBCE-225B6F5AC288}" type="pres">
      <dgm:prSet presAssocID="{04ABBD12-C112-4A52-87F9-13ED14EF76E3}" presName="node" presStyleLbl="node1" presStyleIdx="5" presStyleCnt="6" custScaleY="237942" custLinFactNeighborX="-3172">
        <dgm:presLayoutVars>
          <dgm:bulletEnabled val="1"/>
        </dgm:presLayoutVars>
      </dgm:prSet>
      <dgm:spPr/>
      <dgm:t>
        <a:bodyPr/>
        <a:lstStyle/>
        <a:p>
          <a:endParaRPr lang="en-AU"/>
        </a:p>
      </dgm:t>
    </dgm:pt>
  </dgm:ptLst>
  <dgm:cxnLst>
    <dgm:cxn modelId="{419F489E-B8F7-4584-B65F-E8FB6AE00EB8}" type="presOf" srcId="{631B04FD-3490-4175-921E-D2406F1C9DF1}" destId="{F5703E43-48A8-408B-A3B7-354BB3FB4C2B}" srcOrd="0" destOrd="0" presId="urn:microsoft.com/office/officeart/2005/8/layout/process1"/>
    <dgm:cxn modelId="{175ADE38-C7C3-4A5D-9FC0-3211CD70A7AB}" srcId="{9892064F-CACF-40FA-9C0D-EB1B0EEEA593}" destId="{31D454C7-C3DC-4D6E-AC61-101E97983DB3}" srcOrd="1" destOrd="0" parTransId="{FF05C705-49CF-43D8-8D50-D4DDE9708681}" sibTransId="{1067ACAD-7CF6-4478-90FA-D3DB202BF719}"/>
    <dgm:cxn modelId="{1AF72040-C9E8-4C78-8746-01556ACC7D3D}" srcId="{9892064F-CACF-40FA-9C0D-EB1B0EEEA593}" destId="{8D0F0449-00C8-4F88-A554-9181139A9FAE}" srcOrd="4" destOrd="0" parTransId="{968DFF1C-FE00-4F84-97DC-42F9685C9AD9}" sibTransId="{530E65C3-332E-4DF3-85F7-F0D3B94FBBE0}"/>
    <dgm:cxn modelId="{21D8F749-6109-491B-8E26-249A82E57AA9}" type="presOf" srcId="{8D0F0449-00C8-4F88-A554-9181139A9FAE}" destId="{DC70C822-AA7E-4F31-85C1-D3F5C9F92770}" srcOrd="0" destOrd="0" presId="urn:microsoft.com/office/officeart/2005/8/layout/process1"/>
    <dgm:cxn modelId="{12066B04-BDE7-4A00-900F-540FA9AC9FBE}" type="presOf" srcId="{3B0AD0CC-489D-4B7D-A623-C4082F209452}" destId="{CB842A35-180E-452E-A018-30301297A347}" srcOrd="1" destOrd="0" presId="urn:microsoft.com/office/officeart/2005/8/layout/process1"/>
    <dgm:cxn modelId="{D7A312AE-32FB-4FC8-B6CC-CC054425A6BD}" type="presOf" srcId="{631B04FD-3490-4175-921E-D2406F1C9DF1}" destId="{D53F1C70-FBC8-43C6-9808-DC823A6C3AA7}" srcOrd="1" destOrd="0" presId="urn:microsoft.com/office/officeart/2005/8/layout/process1"/>
    <dgm:cxn modelId="{E7702777-71DD-4AAE-9288-3A08C9052C20}" srcId="{9892064F-CACF-40FA-9C0D-EB1B0EEEA593}" destId="{74063420-E5CA-4B00-A56E-2D61697B4BD4}" srcOrd="3" destOrd="0" parTransId="{A33FD69C-B19D-4FE1-9DB7-46D6997338E8}" sibTransId="{F1312A81-1C6D-4664-ADF7-104DE9B5F0FA}"/>
    <dgm:cxn modelId="{70AB8312-AF90-435E-B09A-09C8315192DC}" type="presOf" srcId="{74063420-E5CA-4B00-A56E-2D61697B4BD4}" destId="{91F60515-A385-4561-8663-D835E3ED256D}" srcOrd="0" destOrd="0" presId="urn:microsoft.com/office/officeart/2005/8/layout/process1"/>
    <dgm:cxn modelId="{CA8D2BD1-4EA6-4703-8E82-BFEE0CA2C33C}" srcId="{9892064F-CACF-40FA-9C0D-EB1B0EEEA593}" destId="{D92B31D1-1C27-4817-9EB3-499505C52BB2}" srcOrd="0" destOrd="0" parTransId="{7D1EBBCF-9BAF-473E-BDEE-F00632A9E092}" sibTransId="{3B0AD0CC-489D-4B7D-A623-C4082F209452}"/>
    <dgm:cxn modelId="{CABDC166-7F5F-4B54-A97D-1F930D6F7B8D}" type="presOf" srcId="{D92B31D1-1C27-4817-9EB3-499505C52BB2}" destId="{B86FAD9D-2C43-477D-BDC3-202438E5471C}" srcOrd="0" destOrd="0" presId="urn:microsoft.com/office/officeart/2005/8/layout/process1"/>
    <dgm:cxn modelId="{056496AF-5D61-4103-82B5-8A91E8E7B361}" type="presOf" srcId="{530E65C3-332E-4DF3-85F7-F0D3B94FBBE0}" destId="{492FD14F-AD13-410F-B2FD-A1D4DDE045FC}" srcOrd="1" destOrd="0" presId="urn:microsoft.com/office/officeart/2005/8/layout/process1"/>
    <dgm:cxn modelId="{80F3B80B-2176-432D-822F-FAE5D819711C}" srcId="{9892064F-CACF-40FA-9C0D-EB1B0EEEA593}" destId="{04ABBD12-C112-4A52-87F9-13ED14EF76E3}" srcOrd="5" destOrd="0" parTransId="{9CF36CCD-EC1E-4D8F-82DE-14ABB94A9B2D}" sibTransId="{DAB0934B-41BB-44FD-BF6D-BB67CDE8C99C}"/>
    <dgm:cxn modelId="{F25DFE9F-7353-4427-BFEA-181FF83ADE5F}" type="presOf" srcId="{8A9BA7ED-5AAA-42F5-8C2D-EE7B5BF25B51}" destId="{EFFA56B8-263F-4A28-9B24-646D8BD77976}" srcOrd="0" destOrd="0" presId="urn:microsoft.com/office/officeart/2005/8/layout/process1"/>
    <dgm:cxn modelId="{C0C48E46-B5C1-4388-B05A-BF7F523F3335}" type="presOf" srcId="{F1312A81-1C6D-4664-ADF7-104DE9B5F0FA}" destId="{56FAEA19-3F36-4355-9510-F3D542530B32}" srcOrd="0" destOrd="0" presId="urn:microsoft.com/office/officeart/2005/8/layout/process1"/>
    <dgm:cxn modelId="{4784C677-071C-4015-B54B-AA8BF59260C1}" type="presOf" srcId="{04ABBD12-C112-4A52-87F9-13ED14EF76E3}" destId="{AF6F8245-3447-4CC4-BBCE-225B6F5AC288}" srcOrd="0" destOrd="0" presId="urn:microsoft.com/office/officeart/2005/8/layout/process1"/>
    <dgm:cxn modelId="{1DA3D6D1-E382-4236-9CA9-2AF587C29589}" type="presOf" srcId="{31D454C7-C3DC-4D6E-AC61-101E97983DB3}" destId="{37EAD72E-D0A5-45D5-A2DF-FCF2AC2B377E}" srcOrd="0" destOrd="0" presId="urn:microsoft.com/office/officeart/2005/8/layout/process1"/>
    <dgm:cxn modelId="{C62D34F8-2115-450B-AFD0-27E27E00E871}" type="presOf" srcId="{530E65C3-332E-4DF3-85F7-F0D3B94FBBE0}" destId="{434D37D4-0F66-47A2-9A7B-D7DF238EFBC4}" srcOrd="0" destOrd="0" presId="urn:microsoft.com/office/officeart/2005/8/layout/process1"/>
    <dgm:cxn modelId="{54D8B9A7-F5F4-48E7-86CD-91CCD80FE966}" type="presOf" srcId="{1067ACAD-7CF6-4478-90FA-D3DB202BF719}" destId="{7DBE63BC-2729-4B7C-A0AE-CA3C7924BD2A}" srcOrd="0" destOrd="0" presId="urn:microsoft.com/office/officeart/2005/8/layout/process1"/>
    <dgm:cxn modelId="{1A8D7EE7-6952-4880-835F-A72287951901}" type="presOf" srcId="{F1312A81-1C6D-4664-ADF7-104DE9B5F0FA}" destId="{9AB73C84-758B-4D45-A16B-B9E7F8A6EE98}" srcOrd="1" destOrd="0" presId="urn:microsoft.com/office/officeart/2005/8/layout/process1"/>
    <dgm:cxn modelId="{DF20E37C-C51C-44BC-A2A9-44D9CBF28604}" srcId="{9892064F-CACF-40FA-9C0D-EB1B0EEEA593}" destId="{8A9BA7ED-5AAA-42F5-8C2D-EE7B5BF25B51}" srcOrd="2" destOrd="0" parTransId="{C8CE97C6-F38B-4F23-BB9D-66A484B576B9}" sibTransId="{631B04FD-3490-4175-921E-D2406F1C9DF1}"/>
    <dgm:cxn modelId="{B352B3A4-C6AB-45C3-A0C2-D3C633142AF6}" type="presOf" srcId="{1067ACAD-7CF6-4478-90FA-D3DB202BF719}" destId="{56FA44B7-4DA2-4B26-A966-3F3ACE823961}" srcOrd="1" destOrd="0" presId="urn:microsoft.com/office/officeart/2005/8/layout/process1"/>
    <dgm:cxn modelId="{4990E2C6-17E2-463D-BDEE-5B2439092262}" type="presOf" srcId="{9892064F-CACF-40FA-9C0D-EB1B0EEEA593}" destId="{E7BEE47A-DB2A-49C3-A6E8-66A40037DD5B}" srcOrd="0" destOrd="0" presId="urn:microsoft.com/office/officeart/2005/8/layout/process1"/>
    <dgm:cxn modelId="{E06FD58B-5E00-456E-B04A-0DB266FEA681}" type="presOf" srcId="{3B0AD0CC-489D-4B7D-A623-C4082F209452}" destId="{C4A48CBB-1725-4819-ADDD-BAB5BE9D0745}" srcOrd="0" destOrd="0" presId="urn:microsoft.com/office/officeart/2005/8/layout/process1"/>
    <dgm:cxn modelId="{66186A13-1CFA-4953-94A5-190EBA04DC33}" type="presParOf" srcId="{E7BEE47A-DB2A-49C3-A6E8-66A40037DD5B}" destId="{B86FAD9D-2C43-477D-BDC3-202438E5471C}" srcOrd="0" destOrd="0" presId="urn:microsoft.com/office/officeart/2005/8/layout/process1"/>
    <dgm:cxn modelId="{3F194DD7-5DE1-4296-9560-845E5920D4A5}" type="presParOf" srcId="{E7BEE47A-DB2A-49C3-A6E8-66A40037DD5B}" destId="{C4A48CBB-1725-4819-ADDD-BAB5BE9D0745}" srcOrd="1" destOrd="0" presId="urn:microsoft.com/office/officeart/2005/8/layout/process1"/>
    <dgm:cxn modelId="{92017BB8-C897-4096-B88B-98905F772F68}" type="presParOf" srcId="{C4A48CBB-1725-4819-ADDD-BAB5BE9D0745}" destId="{CB842A35-180E-452E-A018-30301297A347}" srcOrd="0" destOrd="0" presId="urn:microsoft.com/office/officeart/2005/8/layout/process1"/>
    <dgm:cxn modelId="{E7FAA7AE-ABF3-4BD4-8319-E2478367DBE8}" type="presParOf" srcId="{E7BEE47A-DB2A-49C3-A6E8-66A40037DD5B}" destId="{37EAD72E-D0A5-45D5-A2DF-FCF2AC2B377E}" srcOrd="2" destOrd="0" presId="urn:microsoft.com/office/officeart/2005/8/layout/process1"/>
    <dgm:cxn modelId="{68C497BE-C753-4DD8-BD3F-E31996C4B7F7}" type="presParOf" srcId="{E7BEE47A-DB2A-49C3-A6E8-66A40037DD5B}" destId="{7DBE63BC-2729-4B7C-A0AE-CA3C7924BD2A}" srcOrd="3" destOrd="0" presId="urn:microsoft.com/office/officeart/2005/8/layout/process1"/>
    <dgm:cxn modelId="{C00DC6DC-4E1E-4E04-87B5-2643641DF44E}" type="presParOf" srcId="{7DBE63BC-2729-4B7C-A0AE-CA3C7924BD2A}" destId="{56FA44B7-4DA2-4B26-A966-3F3ACE823961}" srcOrd="0" destOrd="0" presId="urn:microsoft.com/office/officeart/2005/8/layout/process1"/>
    <dgm:cxn modelId="{F32B0A71-DA5B-4FDB-B268-F5B86AA69D93}" type="presParOf" srcId="{E7BEE47A-DB2A-49C3-A6E8-66A40037DD5B}" destId="{EFFA56B8-263F-4A28-9B24-646D8BD77976}" srcOrd="4" destOrd="0" presId="urn:microsoft.com/office/officeart/2005/8/layout/process1"/>
    <dgm:cxn modelId="{70EB751B-F2DA-4589-BAD9-8DA5971A5D90}" type="presParOf" srcId="{E7BEE47A-DB2A-49C3-A6E8-66A40037DD5B}" destId="{F5703E43-48A8-408B-A3B7-354BB3FB4C2B}" srcOrd="5" destOrd="0" presId="urn:microsoft.com/office/officeart/2005/8/layout/process1"/>
    <dgm:cxn modelId="{5D3ACD26-4325-495A-8639-93042ED7EC7F}" type="presParOf" srcId="{F5703E43-48A8-408B-A3B7-354BB3FB4C2B}" destId="{D53F1C70-FBC8-43C6-9808-DC823A6C3AA7}" srcOrd="0" destOrd="0" presId="urn:microsoft.com/office/officeart/2005/8/layout/process1"/>
    <dgm:cxn modelId="{BF34471B-24E5-41CA-865C-51C418223330}" type="presParOf" srcId="{E7BEE47A-DB2A-49C3-A6E8-66A40037DD5B}" destId="{91F60515-A385-4561-8663-D835E3ED256D}" srcOrd="6" destOrd="0" presId="urn:microsoft.com/office/officeart/2005/8/layout/process1"/>
    <dgm:cxn modelId="{861F4982-3B3E-4357-B580-7185857786CC}" type="presParOf" srcId="{E7BEE47A-DB2A-49C3-A6E8-66A40037DD5B}" destId="{56FAEA19-3F36-4355-9510-F3D542530B32}" srcOrd="7" destOrd="0" presId="urn:microsoft.com/office/officeart/2005/8/layout/process1"/>
    <dgm:cxn modelId="{27927675-F231-44C9-9F61-FC3FBDDED953}" type="presParOf" srcId="{56FAEA19-3F36-4355-9510-F3D542530B32}" destId="{9AB73C84-758B-4D45-A16B-B9E7F8A6EE98}" srcOrd="0" destOrd="0" presId="urn:microsoft.com/office/officeart/2005/8/layout/process1"/>
    <dgm:cxn modelId="{1084801A-2D43-4BF7-8135-C879F11116C0}" type="presParOf" srcId="{E7BEE47A-DB2A-49C3-A6E8-66A40037DD5B}" destId="{DC70C822-AA7E-4F31-85C1-D3F5C9F92770}" srcOrd="8" destOrd="0" presId="urn:microsoft.com/office/officeart/2005/8/layout/process1"/>
    <dgm:cxn modelId="{02CB1393-065D-479B-9791-6833C5A0C6D1}" type="presParOf" srcId="{E7BEE47A-DB2A-49C3-A6E8-66A40037DD5B}" destId="{434D37D4-0F66-47A2-9A7B-D7DF238EFBC4}" srcOrd="9" destOrd="0" presId="urn:microsoft.com/office/officeart/2005/8/layout/process1"/>
    <dgm:cxn modelId="{83121AF6-854E-4755-A721-8C178975669F}" type="presParOf" srcId="{434D37D4-0F66-47A2-9A7B-D7DF238EFBC4}" destId="{492FD14F-AD13-410F-B2FD-A1D4DDE045FC}" srcOrd="0" destOrd="0" presId="urn:microsoft.com/office/officeart/2005/8/layout/process1"/>
    <dgm:cxn modelId="{214D2B87-8930-4FFB-B1E3-B343809CF215}" type="presParOf" srcId="{E7BEE47A-DB2A-49C3-A6E8-66A40037DD5B}" destId="{AF6F8245-3447-4CC4-BBCE-225B6F5AC288}" srcOrd="10"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E02CDA-81D2-491D-8E33-22CCE017025A}">
      <dsp:nvSpPr>
        <dsp:cNvPr id="0" name=""/>
        <dsp:cNvSpPr/>
      </dsp:nvSpPr>
      <dsp:spPr>
        <a:xfrm>
          <a:off x="40" y="405864"/>
          <a:ext cx="3835902" cy="85314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n-AU" sz="2300" b="1" kern="1200" dirty="0" smtClean="0"/>
            <a:t>Robustness of evidence and measurement </a:t>
          </a:r>
          <a:endParaRPr lang="en-US" sz="2300" kern="1200" dirty="0"/>
        </a:p>
      </dsp:txBody>
      <dsp:txXfrm>
        <a:off x="40" y="405864"/>
        <a:ext cx="3835902" cy="853141"/>
      </dsp:txXfrm>
    </dsp:sp>
    <dsp:sp modelId="{34A45ABD-9FE8-46EF-9D90-40A5875A4723}">
      <dsp:nvSpPr>
        <dsp:cNvPr id="0" name=""/>
        <dsp:cNvSpPr/>
      </dsp:nvSpPr>
      <dsp:spPr>
        <a:xfrm>
          <a:off x="40" y="1259005"/>
          <a:ext cx="3835902" cy="239912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AU" sz="2300" kern="1200" dirty="0" smtClean="0"/>
            <a:t>Of the efficacy of program interventions</a:t>
          </a:r>
          <a:endParaRPr lang="en-US" sz="2300" kern="1200" dirty="0"/>
        </a:p>
        <a:p>
          <a:pPr marL="228600" lvl="1" indent="-228600" algn="l" defTabSz="1022350">
            <a:lnSpc>
              <a:spcPct val="90000"/>
            </a:lnSpc>
            <a:spcBef>
              <a:spcPct val="0"/>
            </a:spcBef>
            <a:spcAft>
              <a:spcPct val="15000"/>
            </a:spcAft>
            <a:buChar char="••"/>
          </a:pPr>
          <a:r>
            <a:rPr lang="en-AU" sz="2300" kern="1200" dirty="0" smtClean="0"/>
            <a:t>Of the desired outcome – financial and social</a:t>
          </a:r>
        </a:p>
        <a:p>
          <a:pPr marL="228600" lvl="1" indent="-228600" algn="l" defTabSz="1022350">
            <a:lnSpc>
              <a:spcPct val="90000"/>
            </a:lnSpc>
            <a:spcBef>
              <a:spcPct val="0"/>
            </a:spcBef>
            <a:spcAft>
              <a:spcPct val="15000"/>
            </a:spcAft>
            <a:buChar char="••"/>
          </a:pPr>
          <a:r>
            <a:rPr lang="en-AU" sz="2300" kern="1200" dirty="0" smtClean="0"/>
            <a:t>Of the target client cohort</a:t>
          </a:r>
        </a:p>
      </dsp:txBody>
      <dsp:txXfrm>
        <a:off x="40" y="1259005"/>
        <a:ext cx="3835902" cy="2399129"/>
      </dsp:txXfrm>
    </dsp:sp>
    <dsp:sp modelId="{E6E5B851-E275-467E-92FA-B394AA16439C}">
      <dsp:nvSpPr>
        <dsp:cNvPr id="0" name=""/>
        <dsp:cNvSpPr/>
      </dsp:nvSpPr>
      <dsp:spPr>
        <a:xfrm>
          <a:off x="4372969" y="405864"/>
          <a:ext cx="3835902" cy="85314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n-AU" sz="2300" b="1" kern="1200" dirty="0" smtClean="0"/>
            <a:t>Tools</a:t>
          </a:r>
          <a:endParaRPr lang="en-US" sz="2300" kern="1200" dirty="0"/>
        </a:p>
      </dsp:txBody>
      <dsp:txXfrm>
        <a:off x="4372969" y="405864"/>
        <a:ext cx="3835902" cy="853141"/>
      </dsp:txXfrm>
    </dsp:sp>
    <dsp:sp modelId="{AEA38613-97C9-4FA6-8D36-2F335B8A2406}">
      <dsp:nvSpPr>
        <dsp:cNvPr id="0" name=""/>
        <dsp:cNvSpPr/>
      </dsp:nvSpPr>
      <dsp:spPr>
        <a:xfrm>
          <a:off x="4372969" y="1259005"/>
          <a:ext cx="3835902" cy="239912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AU" sz="2300" kern="1200" dirty="0" smtClean="0"/>
            <a:t>Economic and financial models</a:t>
          </a:r>
          <a:endParaRPr lang="en-US" sz="2300" kern="1200" dirty="0"/>
        </a:p>
        <a:p>
          <a:pPr marL="228600" lvl="1" indent="-228600" algn="l" defTabSz="1022350">
            <a:lnSpc>
              <a:spcPct val="90000"/>
            </a:lnSpc>
            <a:spcBef>
              <a:spcPct val="0"/>
            </a:spcBef>
            <a:spcAft>
              <a:spcPct val="15000"/>
            </a:spcAft>
            <a:buChar char="••"/>
          </a:pPr>
          <a:r>
            <a:rPr lang="en-AU" sz="2300" kern="1200" dirty="0" smtClean="0"/>
            <a:t>Social return on investment</a:t>
          </a:r>
        </a:p>
        <a:p>
          <a:pPr marL="228600" lvl="1" indent="-228600" algn="l" defTabSz="1022350">
            <a:lnSpc>
              <a:spcPct val="90000"/>
            </a:lnSpc>
            <a:spcBef>
              <a:spcPct val="0"/>
            </a:spcBef>
            <a:spcAft>
              <a:spcPct val="15000"/>
            </a:spcAft>
            <a:buChar char="••"/>
          </a:pPr>
          <a:r>
            <a:rPr lang="en-AU" sz="2300" kern="1200" dirty="0" smtClean="0"/>
            <a:t>Case management systems</a:t>
          </a:r>
        </a:p>
        <a:p>
          <a:pPr marL="228600" lvl="1" indent="-228600" algn="l" defTabSz="1022350">
            <a:lnSpc>
              <a:spcPct val="90000"/>
            </a:lnSpc>
            <a:spcBef>
              <a:spcPct val="0"/>
            </a:spcBef>
            <a:spcAft>
              <a:spcPct val="15000"/>
            </a:spcAft>
            <a:buChar char="••"/>
          </a:pPr>
          <a:r>
            <a:rPr lang="en-AU" sz="2300" kern="1200" dirty="0" smtClean="0"/>
            <a:t>Longitudinal measurement methodologies</a:t>
          </a:r>
          <a:endParaRPr lang="en-AU" sz="2300" kern="1200" dirty="0"/>
        </a:p>
      </dsp:txBody>
      <dsp:txXfrm>
        <a:off x="4372969" y="1259005"/>
        <a:ext cx="3835902" cy="23991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3E9AC-700B-46BD-A45A-02E1265CCF00}">
      <dsp:nvSpPr>
        <dsp:cNvPr id="0" name=""/>
        <dsp:cNvSpPr/>
      </dsp:nvSpPr>
      <dsp:spPr>
        <a:xfrm>
          <a:off x="0" y="45"/>
          <a:ext cx="7492032" cy="182829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en-AU" sz="3700" kern="1200" dirty="0" smtClean="0">
              <a:latin typeface="Gill Sans MT" pitchFamily="34" charset="0"/>
            </a:rPr>
            <a:t>Impact and Measurement</a:t>
          </a:r>
          <a:endParaRPr lang="en-AU" sz="3700" kern="1200" dirty="0">
            <a:latin typeface="Gill Sans MT" pitchFamily="34" charset="0"/>
          </a:endParaRPr>
        </a:p>
      </dsp:txBody>
      <dsp:txXfrm>
        <a:off x="89250" y="89295"/>
        <a:ext cx="7313532" cy="1649790"/>
      </dsp:txXfrm>
    </dsp:sp>
    <dsp:sp modelId="{D2F6A629-C6C9-4B5B-9EE6-AF8CCC11A0A1}">
      <dsp:nvSpPr>
        <dsp:cNvPr id="0" name=""/>
        <dsp:cNvSpPr/>
      </dsp:nvSpPr>
      <dsp:spPr>
        <a:xfrm rot="5400000">
          <a:off x="4368241" y="434104"/>
          <a:ext cx="1462632" cy="4799584"/>
        </a:xfrm>
        <a:prstGeom prst="round2Same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AU" sz="1800" kern="1200" dirty="0" smtClean="0">
              <a:latin typeface="Gill Sans MT" pitchFamily="34" charset="0"/>
            </a:rPr>
            <a:t>Q1: What is the social impact of a given SIB initiative? And what is its dollar impact on funders?</a:t>
          </a:r>
          <a:endParaRPr lang="en-AU" sz="1800" kern="1200" dirty="0">
            <a:latin typeface="Gill Sans MT" pitchFamily="34" charset="0"/>
          </a:endParaRPr>
        </a:p>
        <a:p>
          <a:pPr marL="171450" lvl="1" indent="-171450" algn="l" defTabSz="800100" rtl="0">
            <a:lnSpc>
              <a:spcPct val="90000"/>
            </a:lnSpc>
            <a:spcBef>
              <a:spcPct val="0"/>
            </a:spcBef>
            <a:spcAft>
              <a:spcPct val="15000"/>
            </a:spcAft>
            <a:buChar char="••"/>
          </a:pPr>
          <a:r>
            <a:rPr lang="en-AU" sz="1800" kern="1200" dirty="0" smtClean="0">
              <a:latin typeface="Gill Sans MT" pitchFamily="34" charset="0"/>
            </a:rPr>
            <a:t>Q2: What constitutes valid and robust evidence on impact?</a:t>
          </a:r>
          <a:endParaRPr lang="en-AU" sz="1800" kern="1200" dirty="0">
            <a:latin typeface="Gill Sans MT" pitchFamily="34" charset="0"/>
          </a:endParaRPr>
        </a:p>
      </dsp:txBody>
      <dsp:txXfrm rot="-5400000">
        <a:off x="2699765" y="2173980"/>
        <a:ext cx="4728184" cy="1319832"/>
      </dsp:txXfrm>
    </dsp:sp>
    <dsp:sp modelId="{C9434E88-F387-434F-A336-B4C647814702}">
      <dsp:nvSpPr>
        <dsp:cNvPr id="0" name=""/>
        <dsp:cNvSpPr/>
      </dsp:nvSpPr>
      <dsp:spPr>
        <a:xfrm>
          <a:off x="0" y="1919751"/>
          <a:ext cx="2699766" cy="182829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en-AU" sz="3700" kern="1200" dirty="0" smtClean="0">
              <a:latin typeface="Gill Sans MT" pitchFamily="34" charset="0"/>
            </a:rPr>
            <a:t>There are two critical questions?</a:t>
          </a:r>
          <a:endParaRPr lang="en-AU" sz="3700" kern="1200" dirty="0">
            <a:latin typeface="Gill Sans MT" pitchFamily="34" charset="0"/>
          </a:endParaRPr>
        </a:p>
      </dsp:txBody>
      <dsp:txXfrm>
        <a:off x="89250" y="2009001"/>
        <a:ext cx="2521266" cy="16497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2638B-5A7F-4FEB-8E52-B7236D4AB93C}">
      <dsp:nvSpPr>
        <dsp:cNvPr id="0" name=""/>
        <dsp:cNvSpPr/>
      </dsp:nvSpPr>
      <dsp:spPr>
        <a:xfrm>
          <a:off x="0" y="26568"/>
          <a:ext cx="7499350" cy="538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AU" sz="2300" kern="1200" dirty="0" smtClean="0">
              <a:latin typeface="Gill Sans MT" pitchFamily="34" charset="0"/>
            </a:rPr>
            <a:t>Q1: What is the social impact of the SIB initiative?</a:t>
          </a:r>
          <a:endParaRPr lang="en-AU" sz="2300" kern="1200" dirty="0">
            <a:latin typeface="Gill Sans MT" pitchFamily="34" charset="0"/>
          </a:endParaRPr>
        </a:p>
      </dsp:txBody>
      <dsp:txXfrm>
        <a:off x="26273" y="52841"/>
        <a:ext cx="7446804" cy="485654"/>
      </dsp:txXfrm>
    </dsp:sp>
    <dsp:sp modelId="{15BE008C-2A2F-4F5A-8D98-A47385B4C93E}">
      <dsp:nvSpPr>
        <dsp:cNvPr id="0" name=""/>
        <dsp:cNvSpPr/>
      </dsp:nvSpPr>
      <dsp:spPr>
        <a:xfrm>
          <a:off x="0" y="564768"/>
          <a:ext cx="7499350" cy="114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104"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Does the initiative work? What is the size of the impact for participants?</a:t>
          </a:r>
          <a:endParaRPr lang="en-AU" sz="1800" kern="1200" dirty="0">
            <a:latin typeface="Gill Sans MT" pitchFamily="34" charset="0"/>
          </a:endParaRPr>
        </a:p>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What downstream impacts does the initiative have on ultimate funder (typically government) costs and revenues?</a:t>
          </a:r>
          <a:endParaRPr lang="en-AU" sz="1800" kern="1200" dirty="0">
            <a:latin typeface="Gill Sans MT" pitchFamily="34" charset="0"/>
          </a:endParaRPr>
        </a:p>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Why does the initiative  work? (Why doesn’t it work?) </a:t>
          </a:r>
          <a:endParaRPr lang="en-AU" sz="1800" kern="1200" dirty="0">
            <a:latin typeface="Gill Sans MT" pitchFamily="34" charset="0"/>
          </a:endParaRPr>
        </a:p>
      </dsp:txBody>
      <dsp:txXfrm>
        <a:off x="0" y="564768"/>
        <a:ext cx="7499350" cy="1142640"/>
      </dsp:txXfrm>
    </dsp:sp>
    <dsp:sp modelId="{F8740E13-8991-464F-A503-18290F2261B8}">
      <dsp:nvSpPr>
        <dsp:cNvPr id="0" name=""/>
        <dsp:cNvSpPr/>
      </dsp:nvSpPr>
      <dsp:spPr>
        <a:xfrm>
          <a:off x="0" y="1707408"/>
          <a:ext cx="7499350" cy="538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AU" sz="2300" kern="1200" dirty="0" smtClean="0">
              <a:latin typeface="Gill Sans MT" pitchFamily="34" charset="0"/>
            </a:rPr>
            <a:t>To answer this question we need …</a:t>
          </a:r>
          <a:endParaRPr lang="en-AU" sz="2300" kern="1200" dirty="0">
            <a:latin typeface="Gill Sans MT" pitchFamily="34" charset="0"/>
          </a:endParaRPr>
        </a:p>
      </dsp:txBody>
      <dsp:txXfrm>
        <a:off x="26273" y="1733681"/>
        <a:ext cx="7446804" cy="485654"/>
      </dsp:txXfrm>
    </dsp:sp>
    <dsp:sp modelId="{83495C2A-562E-4D6F-BDCF-5491EC7DD640}">
      <dsp:nvSpPr>
        <dsp:cNvPr id="0" name=""/>
        <dsp:cNvSpPr/>
      </dsp:nvSpPr>
      <dsp:spPr>
        <a:xfrm>
          <a:off x="0" y="2245609"/>
          <a:ext cx="7499350" cy="1475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104"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Theory (relating inputs, outputs, outcomes and impacts)</a:t>
          </a:r>
          <a:endParaRPr lang="en-AU" sz="1800" kern="1200" dirty="0">
            <a:latin typeface="Gill Sans MT" pitchFamily="34" charset="0"/>
          </a:endParaRPr>
        </a:p>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Hypotheses (of relationships between inputs and outcomes)</a:t>
          </a:r>
          <a:endParaRPr lang="en-AU" sz="1800" kern="1200" dirty="0">
            <a:latin typeface="Gill Sans MT" pitchFamily="34" charset="0"/>
          </a:endParaRPr>
        </a:p>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Data (on inputs, outputs, outcomes and impacts)</a:t>
          </a:r>
          <a:endParaRPr lang="en-AU" sz="1800" kern="1200" dirty="0">
            <a:latin typeface="Gill Sans MT" pitchFamily="34" charset="0"/>
          </a:endParaRPr>
        </a:p>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Tests of hypotheses (on outcomes/impacts)</a:t>
          </a:r>
          <a:endParaRPr lang="en-AU" sz="1800" kern="1200" dirty="0">
            <a:latin typeface="Gill Sans MT" pitchFamily="34" charset="0"/>
          </a:endParaRPr>
        </a:p>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Valuation (dollar impact)</a:t>
          </a:r>
          <a:endParaRPr lang="en-AU" sz="1800" kern="1200" dirty="0">
            <a:latin typeface="Gill Sans MT" pitchFamily="34" charset="0"/>
          </a:endParaRPr>
        </a:p>
      </dsp:txBody>
      <dsp:txXfrm>
        <a:off x="0" y="2245609"/>
        <a:ext cx="7499350" cy="14759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796E2-49A0-4EC4-B2EE-57A0CA10C6F5}">
      <dsp:nvSpPr>
        <dsp:cNvPr id="0" name=""/>
        <dsp:cNvSpPr/>
      </dsp:nvSpPr>
      <dsp:spPr>
        <a:xfrm>
          <a:off x="0" y="378986"/>
          <a:ext cx="7499350" cy="538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AU" sz="2300" kern="1200" dirty="0" smtClean="0">
              <a:latin typeface="Gill Sans MT" pitchFamily="34" charset="0"/>
            </a:rPr>
            <a:t>Q2: What constitutes valid and robust evidence on impact?</a:t>
          </a:r>
          <a:endParaRPr lang="en-AU" sz="2300" kern="1200" dirty="0">
            <a:latin typeface="Gill Sans MT" pitchFamily="34" charset="0"/>
          </a:endParaRPr>
        </a:p>
      </dsp:txBody>
      <dsp:txXfrm>
        <a:off x="26273" y="405259"/>
        <a:ext cx="7446804" cy="485654"/>
      </dsp:txXfrm>
    </dsp:sp>
    <dsp:sp modelId="{6136EB72-CFD1-4CE3-8260-61D3663AE25A}">
      <dsp:nvSpPr>
        <dsp:cNvPr id="0" name=""/>
        <dsp:cNvSpPr/>
      </dsp:nvSpPr>
      <dsp:spPr>
        <a:xfrm>
          <a:off x="0" y="983426"/>
          <a:ext cx="7499350" cy="538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AU" sz="2300" kern="1200" dirty="0" smtClean="0">
              <a:latin typeface="Gill Sans MT" pitchFamily="34" charset="0"/>
            </a:rPr>
            <a:t>Contested terrain !  </a:t>
          </a:r>
          <a:endParaRPr lang="en-AU" sz="2300" kern="1200" dirty="0">
            <a:latin typeface="Gill Sans MT" pitchFamily="34" charset="0"/>
          </a:endParaRPr>
        </a:p>
      </dsp:txBody>
      <dsp:txXfrm>
        <a:off x="26273" y="1009699"/>
        <a:ext cx="7446804" cy="485654"/>
      </dsp:txXfrm>
    </dsp:sp>
    <dsp:sp modelId="{033553AB-0FAB-46C5-A271-FA2450C1FB15}">
      <dsp:nvSpPr>
        <dsp:cNvPr id="0" name=""/>
        <dsp:cNvSpPr/>
      </dsp:nvSpPr>
      <dsp:spPr>
        <a:xfrm>
          <a:off x="0" y="1521626"/>
          <a:ext cx="7499350" cy="1309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104"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Is impact evaluation limited to Randomised Control Trials or quasi-experimental analysis?</a:t>
          </a:r>
          <a:endParaRPr lang="en-AU" sz="1800" kern="1200" dirty="0">
            <a:latin typeface="Gill Sans MT" pitchFamily="34" charset="0"/>
          </a:endParaRPr>
        </a:p>
        <a:p>
          <a:pPr marL="171450" lvl="1" indent="-171450" algn="l" defTabSz="800100" rtl="0">
            <a:lnSpc>
              <a:spcPct val="90000"/>
            </a:lnSpc>
            <a:spcBef>
              <a:spcPct val="0"/>
            </a:spcBef>
            <a:spcAft>
              <a:spcPct val="20000"/>
            </a:spcAft>
            <a:buChar char="••"/>
          </a:pPr>
          <a:r>
            <a:rPr lang="en-AU" sz="1800" kern="1200" dirty="0" smtClean="0">
              <a:latin typeface="Gill Sans MT" pitchFamily="34" charset="0"/>
            </a:rPr>
            <a:t>What of knowledge grounded in the evidence derived from the observed and expressed experiences of participants, workers,  and managers of the initiative?</a:t>
          </a:r>
          <a:endParaRPr lang="en-AU" sz="1800" kern="1200" dirty="0">
            <a:latin typeface="Gill Sans MT" pitchFamily="34" charset="0"/>
          </a:endParaRPr>
        </a:p>
      </dsp:txBody>
      <dsp:txXfrm>
        <a:off x="0" y="1521626"/>
        <a:ext cx="7499350" cy="1309275"/>
      </dsp:txXfrm>
    </dsp:sp>
    <dsp:sp modelId="{96A42C5B-EDE6-4972-AEC8-75053B0C6FD1}">
      <dsp:nvSpPr>
        <dsp:cNvPr id="0" name=""/>
        <dsp:cNvSpPr/>
      </dsp:nvSpPr>
      <dsp:spPr>
        <a:xfrm>
          <a:off x="0" y="2830901"/>
          <a:ext cx="7499350" cy="538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AU" sz="2300" kern="1200" dirty="0" smtClean="0">
              <a:latin typeface="Gill Sans MT" pitchFamily="34" charset="0"/>
            </a:rPr>
            <a:t>Who is right?</a:t>
          </a:r>
          <a:endParaRPr lang="en-AU" sz="2300" kern="1200" dirty="0">
            <a:latin typeface="Gill Sans MT" pitchFamily="34" charset="0"/>
          </a:endParaRPr>
        </a:p>
      </dsp:txBody>
      <dsp:txXfrm>
        <a:off x="26273" y="2857174"/>
        <a:ext cx="7446804" cy="4856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6FAD9D-2C43-477D-BDC3-202438E5471C}">
      <dsp:nvSpPr>
        <dsp:cNvPr id="0" name=""/>
        <dsp:cNvSpPr/>
      </dsp:nvSpPr>
      <dsp:spPr>
        <a:xfrm>
          <a:off x="5694" y="0"/>
          <a:ext cx="865412" cy="1524270"/>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AU" sz="1200" b="1" kern="1200" dirty="0" smtClean="0"/>
            <a:t>Treatment</a:t>
          </a:r>
          <a:endParaRPr lang="en-AU" sz="1200" kern="1200" dirty="0" smtClean="0"/>
        </a:p>
      </dsp:txBody>
      <dsp:txXfrm>
        <a:off x="31041" y="25347"/>
        <a:ext cx="814718" cy="1473576"/>
      </dsp:txXfrm>
    </dsp:sp>
    <dsp:sp modelId="{C4A48CBB-1725-4819-ADDD-BAB5BE9D0745}">
      <dsp:nvSpPr>
        <dsp:cNvPr id="0" name=""/>
        <dsp:cNvSpPr/>
      </dsp:nvSpPr>
      <dsp:spPr>
        <a:xfrm>
          <a:off x="949536" y="650056"/>
          <a:ext cx="182616" cy="224157"/>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949536" y="694887"/>
        <a:ext cx="127831" cy="134495"/>
      </dsp:txXfrm>
    </dsp:sp>
    <dsp:sp modelId="{37EAD72E-D0A5-45D5-A2DF-FCF2AC2B377E}">
      <dsp:nvSpPr>
        <dsp:cNvPr id="0" name=""/>
        <dsp:cNvSpPr/>
      </dsp:nvSpPr>
      <dsp:spPr>
        <a:xfrm>
          <a:off x="1217271" y="0"/>
          <a:ext cx="993406" cy="15242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AU" sz="1050" b="1" kern="1200" dirty="0" smtClean="0"/>
            <a:t>Vulnerability</a:t>
          </a:r>
        </a:p>
        <a:p>
          <a:pPr lvl="0" algn="ctr" defTabSz="466725">
            <a:lnSpc>
              <a:spcPct val="90000"/>
            </a:lnSpc>
            <a:spcBef>
              <a:spcPct val="0"/>
            </a:spcBef>
            <a:spcAft>
              <a:spcPct val="35000"/>
            </a:spcAft>
          </a:pPr>
          <a:r>
            <a:rPr lang="en-AU" sz="1050" b="1" kern="1200" dirty="0" smtClean="0"/>
            <a:t> </a:t>
          </a:r>
          <a:r>
            <a:rPr lang="en-AU" sz="1000" b="0" kern="1200" dirty="0" smtClean="0"/>
            <a:t>(high, medium or low)</a:t>
          </a:r>
          <a:endParaRPr lang="en-AU" sz="1000" b="1" kern="1200" dirty="0"/>
        </a:p>
      </dsp:txBody>
      <dsp:txXfrm>
        <a:off x="1246367" y="29096"/>
        <a:ext cx="935214" cy="1466078"/>
      </dsp:txXfrm>
    </dsp:sp>
    <dsp:sp modelId="{7DBE63BC-2729-4B7C-A0AE-CA3C7924BD2A}">
      <dsp:nvSpPr>
        <dsp:cNvPr id="0" name=""/>
        <dsp:cNvSpPr/>
      </dsp:nvSpPr>
      <dsp:spPr>
        <a:xfrm>
          <a:off x="2297219" y="654823"/>
          <a:ext cx="183467" cy="214622"/>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2297219" y="697747"/>
        <a:ext cx="128427" cy="128774"/>
      </dsp:txXfrm>
    </dsp:sp>
    <dsp:sp modelId="{EFFA56B8-263F-4A28-9B24-646D8BD77976}">
      <dsp:nvSpPr>
        <dsp:cNvPr id="0" name=""/>
        <dsp:cNvSpPr/>
      </dsp:nvSpPr>
      <dsp:spPr>
        <a:xfrm>
          <a:off x="2556843" y="0"/>
          <a:ext cx="865412" cy="1524270"/>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AU" sz="1050" b="1" kern="1200" dirty="0" smtClean="0"/>
            <a:t>Quantifiable costs </a:t>
          </a:r>
        </a:p>
        <a:p>
          <a:pPr lvl="0" algn="ctr" defTabSz="466725">
            <a:lnSpc>
              <a:spcPct val="90000"/>
            </a:lnSpc>
            <a:spcBef>
              <a:spcPct val="0"/>
            </a:spcBef>
            <a:spcAft>
              <a:spcPct val="35000"/>
            </a:spcAft>
          </a:pPr>
          <a:r>
            <a:rPr lang="en-AU" sz="1000" b="0" kern="1200" dirty="0" smtClean="0"/>
            <a:t>to society or government</a:t>
          </a:r>
          <a:endParaRPr lang="en-AU" sz="1000" b="0" kern="1200" dirty="0"/>
        </a:p>
      </dsp:txBody>
      <dsp:txXfrm>
        <a:off x="2582190" y="25347"/>
        <a:ext cx="814718" cy="1473576"/>
      </dsp:txXfrm>
    </dsp:sp>
    <dsp:sp modelId="{F5703E43-48A8-408B-A3B7-354BB3FB4C2B}">
      <dsp:nvSpPr>
        <dsp:cNvPr id="0" name=""/>
        <dsp:cNvSpPr/>
      </dsp:nvSpPr>
      <dsp:spPr>
        <a:xfrm>
          <a:off x="3498401" y="654823"/>
          <a:ext cx="215065" cy="214622"/>
        </a:xfrm>
        <a:prstGeom prst="mathPlus">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solidFill>
              <a:schemeClr val="accent1">
                <a:lumMod val="75000"/>
              </a:schemeClr>
            </a:solidFill>
          </a:endParaRPr>
        </a:p>
      </dsp:txBody>
      <dsp:txXfrm>
        <a:off x="3498401" y="697747"/>
        <a:ext cx="150678" cy="128774"/>
      </dsp:txXfrm>
    </dsp:sp>
    <dsp:sp modelId="{DCEE0DB1-4E9C-4B56-96E9-30E6672FE6CC}">
      <dsp:nvSpPr>
        <dsp:cNvPr id="0" name=""/>
        <dsp:cNvSpPr/>
      </dsp:nvSpPr>
      <dsp:spPr>
        <a:xfrm>
          <a:off x="3778914" y="0"/>
          <a:ext cx="726028" cy="1524270"/>
        </a:xfrm>
        <a:prstGeom prst="roundRect">
          <a:avLst>
            <a:gd name="adj" fmla="val 10000"/>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AU" sz="1050" b="1" kern="1200" dirty="0" smtClean="0"/>
            <a:t>Other societal costs</a:t>
          </a:r>
          <a:endParaRPr lang="en-AU" sz="1050" b="1" kern="1200" dirty="0"/>
        </a:p>
      </dsp:txBody>
      <dsp:txXfrm>
        <a:off x="3800179" y="21265"/>
        <a:ext cx="683498" cy="1481740"/>
      </dsp:txXfrm>
    </dsp:sp>
    <dsp:sp modelId="{0EDA97F4-730C-41B9-970F-5821B81C857C}">
      <dsp:nvSpPr>
        <dsp:cNvPr id="0" name=""/>
        <dsp:cNvSpPr/>
      </dsp:nvSpPr>
      <dsp:spPr>
        <a:xfrm>
          <a:off x="4576608" y="654823"/>
          <a:ext cx="202410" cy="214622"/>
        </a:xfrm>
        <a:prstGeom prst="mathPlus">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4576608" y="697747"/>
        <a:ext cx="141687" cy="128774"/>
      </dsp:txXfrm>
    </dsp:sp>
    <dsp:sp modelId="{2224C835-48F0-49CE-B9FE-B0026B299801}">
      <dsp:nvSpPr>
        <dsp:cNvPr id="0" name=""/>
        <dsp:cNvSpPr/>
      </dsp:nvSpPr>
      <dsp:spPr>
        <a:xfrm>
          <a:off x="4840614" y="0"/>
          <a:ext cx="865412" cy="1524270"/>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AU" sz="1050" b="1" kern="1200" dirty="0" smtClean="0"/>
            <a:t>Cost of proposed program</a:t>
          </a:r>
          <a:endParaRPr lang="en-AU" sz="1050" kern="1200" dirty="0"/>
        </a:p>
      </dsp:txBody>
      <dsp:txXfrm>
        <a:off x="4865961" y="25347"/>
        <a:ext cx="814718" cy="1473576"/>
      </dsp:txXfrm>
    </dsp:sp>
    <dsp:sp modelId="{7BC5134F-B75C-4C3D-80BD-AA89B768CB2D}">
      <dsp:nvSpPr>
        <dsp:cNvPr id="0" name=""/>
        <dsp:cNvSpPr/>
      </dsp:nvSpPr>
      <dsp:spPr>
        <a:xfrm>
          <a:off x="5792567" y="654823"/>
          <a:ext cx="183467" cy="214622"/>
        </a:xfrm>
        <a:prstGeom prst="mathEqual">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5792567" y="697747"/>
        <a:ext cx="128427" cy="128774"/>
      </dsp:txXfrm>
    </dsp:sp>
    <dsp:sp modelId="{AF6F8245-3447-4CC4-BBCE-225B6F5AC288}">
      <dsp:nvSpPr>
        <dsp:cNvPr id="0" name=""/>
        <dsp:cNvSpPr/>
      </dsp:nvSpPr>
      <dsp:spPr>
        <a:xfrm>
          <a:off x="6052191" y="0"/>
          <a:ext cx="865412" cy="1524270"/>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AU" sz="1200" b="1" kern="1200" dirty="0" smtClean="0"/>
            <a:t>Total costs</a:t>
          </a:r>
          <a:endParaRPr lang="en-AU" sz="1200" b="1" kern="1200" dirty="0"/>
        </a:p>
      </dsp:txBody>
      <dsp:txXfrm>
        <a:off x="6077538" y="25347"/>
        <a:ext cx="814718" cy="14735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6FAD9D-2C43-477D-BDC3-202438E5471C}">
      <dsp:nvSpPr>
        <dsp:cNvPr id="0" name=""/>
        <dsp:cNvSpPr/>
      </dsp:nvSpPr>
      <dsp:spPr>
        <a:xfrm>
          <a:off x="965" y="0"/>
          <a:ext cx="875553" cy="1493785"/>
        </a:xfrm>
        <a:prstGeom prst="roundRect">
          <a:avLst>
            <a:gd name="adj" fmla="val 10000"/>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AU" sz="1200" b="1" kern="1200" dirty="0" smtClean="0"/>
            <a:t>Control</a:t>
          </a:r>
          <a:endParaRPr lang="en-AU" sz="1200" kern="1200" dirty="0"/>
        </a:p>
      </dsp:txBody>
      <dsp:txXfrm>
        <a:off x="26609" y="25644"/>
        <a:ext cx="824265" cy="1442497"/>
      </dsp:txXfrm>
    </dsp:sp>
    <dsp:sp modelId="{C4A48CBB-1725-4819-ADDD-BAB5BE9D0745}">
      <dsp:nvSpPr>
        <dsp:cNvPr id="0" name=""/>
        <dsp:cNvSpPr/>
      </dsp:nvSpPr>
      <dsp:spPr>
        <a:xfrm>
          <a:off x="964074" y="638323"/>
          <a:ext cx="185617" cy="217137"/>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964074" y="681750"/>
        <a:ext cx="129932" cy="130283"/>
      </dsp:txXfrm>
    </dsp:sp>
    <dsp:sp modelId="{37EAD72E-D0A5-45D5-A2DF-FCF2AC2B377E}">
      <dsp:nvSpPr>
        <dsp:cNvPr id="0" name=""/>
        <dsp:cNvSpPr/>
      </dsp:nvSpPr>
      <dsp:spPr>
        <a:xfrm>
          <a:off x="1226741" y="0"/>
          <a:ext cx="984665" cy="149378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AU" sz="1050" b="1" kern="1200" dirty="0" smtClean="0"/>
            <a:t>Vulnerability</a:t>
          </a:r>
        </a:p>
        <a:p>
          <a:pPr lvl="0" algn="ctr" defTabSz="466725">
            <a:lnSpc>
              <a:spcPct val="90000"/>
            </a:lnSpc>
            <a:spcBef>
              <a:spcPct val="0"/>
            </a:spcBef>
            <a:spcAft>
              <a:spcPct val="35000"/>
            </a:spcAft>
          </a:pPr>
          <a:r>
            <a:rPr lang="en-AU" sz="1050" b="1" kern="1200" dirty="0" smtClean="0"/>
            <a:t> </a:t>
          </a:r>
          <a:r>
            <a:rPr lang="en-AU" sz="1000" b="0" kern="1200" dirty="0" smtClean="0"/>
            <a:t>(high, medium or low)</a:t>
          </a:r>
          <a:endParaRPr lang="en-AU" sz="1000" b="0" kern="1200" dirty="0"/>
        </a:p>
      </dsp:txBody>
      <dsp:txXfrm>
        <a:off x="1255581" y="28840"/>
        <a:ext cx="926985" cy="1436105"/>
      </dsp:txXfrm>
    </dsp:sp>
    <dsp:sp modelId="{7DBE63BC-2729-4B7C-A0AE-CA3C7924BD2A}">
      <dsp:nvSpPr>
        <dsp:cNvPr id="0" name=""/>
        <dsp:cNvSpPr/>
      </dsp:nvSpPr>
      <dsp:spPr>
        <a:xfrm>
          <a:off x="2403007" y="575310"/>
          <a:ext cx="185617" cy="217137"/>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2403007" y="618737"/>
        <a:ext cx="129932" cy="130283"/>
      </dsp:txXfrm>
    </dsp:sp>
    <dsp:sp modelId="{EFFA56B8-263F-4A28-9B24-646D8BD77976}">
      <dsp:nvSpPr>
        <dsp:cNvPr id="0" name=""/>
        <dsp:cNvSpPr/>
      </dsp:nvSpPr>
      <dsp:spPr>
        <a:xfrm>
          <a:off x="2561627" y="0"/>
          <a:ext cx="875553" cy="1493785"/>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AU" sz="1050" b="1" kern="1200" dirty="0" smtClean="0"/>
            <a:t>Quantifiable costs </a:t>
          </a:r>
        </a:p>
        <a:p>
          <a:pPr lvl="0" algn="ctr" defTabSz="466725">
            <a:lnSpc>
              <a:spcPct val="90000"/>
            </a:lnSpc>
            <a:spcBef>
              <a:spcPct val="0"/>
            </a:spcBef>
            <a:spcAft>
              <a:spcPct val="35000"/>
            </a:spcAft>
          </a:pPr>
          <a:r>
            <a:rPr lang="en-AU" sz="1000" b="0" kern="1200" dirty="0" smtClean="0"/>
            <a:t>to society or government</a:t>
          </a:r>
          <a:endParaRPr lang="en-AU" sz="1000" b="0" kern="1200" dirty="0"/>
        </a:p>
      </dsp:txBody>
      <dsp:txXfrm>
        <a:off x="2587271" y="25644"/>
        <a:ext cx="824265" cy="1442497"/>
      </dsp:txXfrm>
    </dsp:sp>
    <dsp:sp modelId="{F5703E43-48A8-408B-A3B7-354BB3FB4C2B}">
      <dsp:nvSpPr>
        <dsp:cNvPr id="0" name=""/>
        <dsp:cNvSpPr/>
      </dsp:nvSpPr>
      <dsp:spPr>
        <a:xfrm>
          <a:off x="3492793" y="638323"/>
          <a:ext cx="238706" cy="217137"/>
        </a:xfrm>
        <a:prstGeom prst="mathPlus">
          <a:avLst/>
        </a:prstGeom>
        <a:solidFill>
          <a:schemeClr val="accent2">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3492793" y="681750"/>
        <a:ext cx="173565" cy="130283"/>
      </dsp:txXfrm>
    </dsp:sp>
    <dsp:sp modelId="{91F60515-A385-4561-8663-D835E3ED256D}">
      <dsp:nvSpPr>
        <dsp:cNvPr id="0" name=""/>
        <dsp:cNvSpPr/>
      </dsp:nvSpPr>
      <dsp:spPr>
        <a:xfrm>
          <a:off x="3776918" y="0"/>
          <a:ext cx="683378" cy="1493785"/>
        </a:xfrm>
        <a:prstGeom prst="roundRect">
          <a:avLst>
            <a:gd name="adj" fmla="val 10000"/>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AU" sz="1050" b="1" kern="1200" dirty="0" smtClean="0"/>
            <a:t>Other societal costs</a:t>
          </a:r>
          <a:endParaRPr lang="en-AU" sz="1050" kern="1200" dirty="0"/>
        </a:p>
      </dsp:txBody>
      <dsp:txXfrm>
        <a:off x="3796933" y="20015"/>
        <a:ext cx="643348" cy="1453755"/>
      </dsp:txXfrm>
    </dsp:sp>
    <dsp:sp modelId="{56FAEA19-3F36-4355-9510-F3D542530B32}">
      <dsp:nvSpPr>
        <dsp:cNvPr id="0" name=""/>
        <dsp:cNvSpPr/>
      </dsp:nvSpPr>
      <dsp:spPr>
        <a:xfrm>
          <a:off x="4549154" y="638323"/>
          <a:ext cx="193812" cy="217137"/>
        </a:xfrm>
        <a:prstGeom prst="mathPlus">
          <a:avLst/>
        </a:prstGeom>
        <a:solidFill>
          <a:schemeClr val="accent2">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4549154" y="681750"/>
        <a:ext cx="135668" cy="130283"/>
      </dsp:txXfrm>
    </dsp:sp>
    <dsp:sp modelId="{DC70C822-AA7E-4F31-85C1-D3F5C9F92770}">
      <dsp:nvSpPr>
        <dsp:cNvPr id="0" name=""/>
        <dsp:cNvSpPr/>
      </dsp:nvSpPr>
      <dsp:spPr>
        <a:xfrm>
          <a:off x="4821003" y="0"/>
          <a:ext cx="875553" cy="1493785"/>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AU" sz="1050" b="1" kern="1200" dirty="0" smtClean="0"/>
            <a:t>Cost of current program </a:t>
          </a:r>
        </a:p>
        <a:p>
          <a:pPr lvl="0" algn="ctr" defTabSz="466725">
            <a:lnSpc>
              <a:spcPct val="90000"/>
            </a:lnSpc>
            <a:spcBef>
              <a:spcPct val="0"/>
            </a:spcBef>
            <a:spcAft>
              <a:spcPct val="35000"/>
            </a:spcAft>
          </a:pPr>
          <a:r>
            <a:rPr lang="en-AU" sz="1000" b="0" kern="1200" dirty="0" smtClean="0"/>
            <a:t>(if applicable)</a:t>
          </a:r>
          <a:endParaRPr lang="en-AU" sz="1000" b="0" kern="1200" dirty="0"/>
        </a:p>
      </dsp:txBody>
      <dsp:txXfrm>
        <a:off x="4846647" y="25644"/>
        <a:ext cx="824265" cy="1442497"/>
      </dsp:txXfrm>
    </dsp:sp>
    <dsp:sp modelId="{434D37D4-0F66-47A2-9A7B-D7DF238EFBC4}">
      <dsp:nvSpPr>
        <dsp:cNvPr id="0" name=""/>
        <dsp:cNvSpPr/>
      </dsp:nvSpPr>
      <dsp:spPr>
        <a:xfrm>
          <a:off x="5781335" y="638323"/>
          <a:ext cx="179729" cy="217137"/>
        </a:xfrm>
        <a:prstGeom prst="mathEqual">
          <a:avLst/>
        </a:prstGeom>
        <a:solidFill>
          <a:schemeClr val="accent2">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5781335" y="681750"/>
        <a:ext cx="125810" cy="130283"/>
      </dsp:txXfrm>
    </dsp:sp>
    <dsp:sp modelId="{AF6F8245-3447-4CC4-BBCE-225B6F5AC288}">
      <dsp:nvSpPr>
        <dsp:cNvPr id="0" name=""/>
        <dsp:cNvSpPr/>
      </dsp:nvSpPr>
      <dsp:spPr>
        <a:xfrm>
          <a:off x="6035669" y="0"/>
          <a:ext cx="875553" cy="1493785"/>
        </a:xfrm>
        <a:prstGeom prst="roundRect">
          <a:avLst>
            <a:gd name="adj" fmla="val 10000"/>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AU" sz="1200" b="1" kern="1200" dirty="0" smtClean="0"/>
            <a:t>Total costs</a:t>
          </a:r>
          <a:endParaRPr lang="en-AU" sz="1200" b="1" kern="1200" dirty="0"/>
        </a:p>
      </dsp:txBody>
      <dsp:txXfrm>
        <a:off x="6061313" y="25644"/>
        <a:ext cx="824265" cy="144249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35" cy="496253"/>
          </a:xfrm>
          <a:prstGeom prst="rect">
            <a:avLst/>
          </a:prstGeom>
        </p:spPr>
        <p:txBody>
          <a:bodyPr vert="horz" lIns="91321" tIns="45661" rIns="91321" bIns="45661" rtlCol="0"/>
          <a:lstStyle>
            <a:lvl1pPr algn="l">
              <a:defRPr sz="1200"/>
            </a:lvl1pPr>
          </a:lstStyle>
          <a:p>
            <a:endParaRPr lang="en-AU"/>
          </a:p>
        </p:txBody>
      </p:sp>
      <p:sp>
        <p:nvSpPr>
          <p:cNvPr id="3" name="Date Placeholder 2"/>
          <p:cNvSpPr>
            <a:spLocks noGrp="1"/>
          </p:cNvSpPr>
          <p:nvPr>
            <p:ph type="dt" sz="quarter" idx="1"/>
          </p:nvPr>
        </p:nvSpPr>
        <p:spPr>
          <a:xfrm>
            <a:off x="3849955" y="0"/>
            <a:ext cx="2946135" cy="496253"/>
          </a:xfrm>
          <a:prstGeom prst="rect">
            <a:avLst/>
          </a:prstGeom>
        </p:spPr>
        <p:txBody>
          <a:bodyPr vert="horz" lIns="91321" tIns="45661" rIns="91321" bIns="45661" rtlCol="0"/>
          <a:lstStyle>
            <a:lvl1pPr algn="r">
              <a:defRPr sz="1200"/>
            </a:lvl1pPr>
          </a:lstStyle>
          <a:p>
            <a:fld id="{94F1432E-6E8E-426F-BA55-D85AC3B3EAC1}" type="datetimeFigureOut">
              <a:rPr lang="en-AU" smtClean="0"/>
              <a:t>2/09/2011</a:t>
            </a:fld>
            <a:endParaRPr lang="en-AU"/>
          </a:p>
        </p:txBody>
      </p:sp>
      <p:sp>
        <p:nvSpPr>
          <p:cNvPr id="4" name="Footer Placeholder 3"/>
          <p:cNvSpPr>
            <a:spLocks noGrp="1"/>
          </p:cNvSpPr>
          <p:nvPr>
            <p:ph type="ftr" sz="quarter" idx="2"/>
          </p:nvPr>
        </p:nvSpPr>
        <p:spPr>
          <a:xfrm>
            <a:off x="0" y="9428800"/>
            <a:ext cx="2946135" cy="496252"/>
          </a:xfrm>
          <a:prstGeom prst="rect">
            <a:avLst/>
          </a:prstGeom>
        </p:spPr>
        <p:txBody>
          <a:bodyPr vert="horz" lIns="91321" tIns="45661" rIns="91321" bIns="45661" rtlCol="0" anchor="b"/>
          <a:lstStyle>
            <a:lvl1pPr algn="l">
              <a:defRPr sz="1200"/>
            </a:lvl1pPr>
          </a:lstStyle>
          <a:p>
            <a:endParaRPr lang="en-AU"/>
          </a:p>
        </p:txBody>
      </p:sp>
      <p:sp>
        <p:nvSpPr>
          <p:cNvPr id="5" name="Slide Number Placeholder 4"/>
          <p:cNvSpPr>
            <a:spLocks noGrp="1"/>
          </p:cNvSpPr>
          <p:nvPr>
            <p:ph type="sldNum" sz="quarter" idx="3"/>
          </p:nvPr>
        </p:nvSpPr>
        <p:spPr>
          <a:xfrm>
            <a:off x="3849955" y="9428800"/>
            <a:ext cx="2946135" cy="496252"/>
          </a:xfrm>
          <a:prstGeom prst="rect">
            <a:avLst/>
          </a:prstGeom>
        </p:spPr>
        <p:txBody>
          <a:bodyPr vert="horz" lIns="91321" tIns="45661" rIns="91321" bIns="45661" rtlCol="0" anchor="b"/>
          <a:lstStyle>
            <a:lvl1pPr algn="r">
              <a:defRPr sz="1200"/>
            </a:lvl1pPr>
          </a:lstStyle>
          <a:p>
            <a:fld id="{16B036CA-7BEF-46F5-A7A2-50A910C3535D}" type="slidenum">
              <a:rPr lang="en-AU" smtClean="0"/>
              <a:t>‹#›</a:t>
            </a:fld>
            <a:endParaRPr lang="en-AU"/>
          </a:p>
        </p:txBody>
      </p:sp>
    </p:spTree>
    <p:extLst>
      <p:ext uri="{BB962C8B-B14F-4D97-AF65-F5344CB8AC3E}">
        <p14:creationId xmlns:p14="http://schemas.microsoft.com/office/powerpoint/2010/main" val="41843032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321" tIns="45661" rIns="91321" bIns="45661"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321" tIns="45661" rIns="91321" bIns="45661" rtlCol="0"/>
          <a:lstStyle>
            <a:lvl1pPr algn="r">
              <a:defRPr sz="1200"/>
            </a:lvl1pPr>
          </a:lstStyle>
          <a:p>
            <a:fld id="{0CF949EC-A2BF-4BE2-99EE-90BD0F79F355}" type="datetimeFigureOut">
              <a:rPr lang="en-AU" smtClean="0"/>
              <a:pPr/>
              <a:t>2/09/2011</a:t>
            </a:fld>
            <a:endParaRPr lang="en-AU"/>
          </a:p>
        </p:txBody>
      </p:sp>
      <p:sp>
        <p:nvSpPr>
          <p:cNvPr id="4" name="Slide Image Placeholder 3"/>
          <p:cNvSpPr>
            <a:spLocks noGrp="1" noRot="1" noChangeAspect="1"/>
          </p:cNvSpPr>
          <p:nvPr>
            <p:ph type="sldImg" idx="2"/>
          </p:nvPr>
        </p:nvSpPr>
        <p:spPr>
          <a:xfrm>
            <a:off x="919163" y="744538"/>
            <a:ext cx="4960937" cy="3721100"/>
          </a:xfrm>
          <a:prstGeom prst="rect">
            <a:avLst/>
          </a:prstGeom>
          <a:noFill/>
          <a:ln w="12700">
            <a:solidFill>
              <a:prstClr val="black"/>
            </a:solidFill>
          </a:ln>
        </p:spPr>
        <p:txBody>
          <a:bodyPr vert="horz" lIns="91321" tIns="45661" rIns="91321" bIns="45661"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321" tIns="45661" rIns="91321" bIns="4566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1" y="9428584"/>
            <a:ext cx="2945659" cy="496332"/>
          </a:xfrm>
          <a:prstGeom prst="rect">
            <a:avLst/>
          </a:prstGeom>
        </p:spPr>
        <p:txBody>
          <a:bodyPr vert="horz" lIns="91321" tIns="45661" rIns="91321" bIns="45661"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1321" tIns="45661" rIns="91321" bIns="45661" rtlCol="0" anchor="b"/>
          <a:lstStyle>
            <a:lvl1pPr algn="r">
              <a:defRPr sz="1200"/>
            </a:lvl1pPr>
          </a:lstStyle>
          <a:p>
            <a:fld id="{7BA78782-F23C-4BB9-B2CB-1E0683E8DBC7}" type="slidenum">
              <a:rPr lang="en-AU" smtClean="0"/>
              <a:pPr/>
              <a:t>‹#›</a:t>
            </a:fld>
            <a:endParaRPr lang="en-AU"/>
          </a:p>
        </p:txBody>
      </p:sp>
    </p:spTree>
    <p:extLst>
      <p:ext uri="{BB962C8B-B14F-4D97-AF65-F5344CB8AC3E}">
        <p14:creationId xmlns:p14="http://schemas.microsoft.com/office/powerpoint/2010/main" val="828345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onitorinstitute.com/impactinvestin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iff-immunisation.org/"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Peter introduction</a:t>
            </a:r>
            <a:endParaRPr lang="en-AU" dirty="0"/>
          </a:p>
        </p:txBody>
      </p:sp>
      <p:sp>
        <p:nvSpPr>
          <p:cNvPr id="4" name="Slide Number Placeholder 3"/>
          <p:cNvSpPr>
            <a:spLocks noGrp="1"/>
          </p:cNvSpPr>
          <p:nvPr>
            <p:ph type="sldNum" sz="quarter" idx="10"/>
          </p:nvPr>
        </p:nvSpPr>
        <p:spPr/>
        <p:txBody>
          <a:bodyPr/>
          <a:lstStyle/>
          <a:p>
            <a:fld id="{DF95F6D4-F677-4E57-8D98-6A48727C7A54}" type="slidenum">
              <a:rPr lang="en-AU" smtClean="0"/>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55F9CF-4C42-44BC-95E2-3B56F19E5656}" type="slidenum">
              <a:rPr lang="en-AU"/>
              <a:pPr eaLnBrk="1" hangingPunct="1"/>
              <a:t>37</a:t>
            </a:fld>
            <a:endParaRPr lang="en-AU"/>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B081FA-0F8A-464B-8EC2-C14427643FAF}" type="slidenum">
              <a:rPr lang="en-AU"/>
              <a:pPr eaLnBrk="1" hangingPunct="1"/>
              <a:t>38</a:t>
            </a:fld>
            <a:endParaRPr lang="en-AU"/>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ABEB39B-460E-4677-989F-7BD938E7AAFD}" type="slidenum">
              <a:rPr lang="en-AU"/>
              <a:pPr eaLnBrk="1" hangingPunct="1"/>
              <a:t>39</a:t>
            </a:fld>
            <a:endParaRPr lang="en-AU"/>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Les Hems</a:t>
            </a:r>
            <a:endParaRPr lang="en-AU" dirty="0"/>
          </a:p>
        </p:txBody>
      </p:sp>
      <p:sp>
        <p:nvSpPr>
          <p:cNvPr id="4" name="Slide Number Placeholder 3"/>
          <p:cNvSpPr>
            <a:spLocks noGrp="1"/>
          </p:cNvSpPr>
          <p:nvPr>
            <p:ph type="sldNum" sz="quarter" idx="10"/>
          </p:nvPr>
        </p:nvSpPr>
        <p:spPr/>
        <p:txBody>
          <a:bodyPr/>
          <a:lstStyle/>
          <a:p>
            <a:fld id="{DF95F6D4-F677-4E57-8D98-6A48727C7A54}" type="slidenum">
              <a:rPr lang="en-AU" smtClean="0"/>
              <a:pPr/>
              <a:t>5</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 journey from philanthropy to social impact investing.</a:t>
            </a:r>
          </a:p>
          <a:p>
            <a:endParaRPr lang="en-AU" dirty="0" smtClean="0"/>
          </a:p>
          <a:p>
            <a:pPr defTabSz="913211">
              <a:defRPr/>
            </a:pPr>
            <a:r>
              <a:rPr lang="en-AU" dirty="0" smtClean="0"/>
              <a:t>‘Investing for Social &amp; Environmental Impact’ Monitor Institute</a:t>
            </a:r>
            <a:endParaRPr lang="en-AU" dirty="0" smtClean="0">
              <a:hlinkClick r:id="rId3"/>
            </a:endParaRPr>
          </a:p>
          <a:p>
            <a:pPr defTabSz="913211">
              <a:defRPr/>
            </a:pPr>
            <a:r>
              <a:rPr lang="en-AU" dirty="0" smtClean="0">
                <a:hlinkClick r:id="rId3"/>
              </a:rPr>
              <a:t>http://www.monitorinstitute.com/impactinvesting/</a:t>
            </a:r>
            <a:endParaRPr lang="en-AU" dirty="0" smtClean="0"/>
          </a:p>
          <a:p>
            <a:endParaRPr lang="en-AU" dirty="0" smtClean="0"/>
          </a:p>
          <a:p>
            <a:r>
              <a:rPr lang="en-AU" dirty="0" smtClean="0"/>
              <a:t>Christopher</a:t>
            </a:r>
            <a:r>
              <a:rPr lang="en-AU" baseline="0" dirty="0" smtClean="0"/>
              <a:t> Thorne, </a:t>
            </a:r>
            <a:r>
              <a:rPr lang="en-AU" baseline="0" dirty="0" err="1" smtClean="0"/>
              <a:t>JBWere</a:t>
            </a:r>
            <a:r>
              <a:rPr lang="en-AU" baseline="0" dirty="0" smtClean="0"/>
              <a:t> Blog - http://bit.ly/k7BbE1   (cut and paste in to Browser)</a:t>
            </a:r>
          </a:p>
        </p:txBody>
      </p:sp>
      <p:sp>
        <p:nvSpPr>
          <p:cNvPr id="4" name="Slide Number Placeholder 3"/>
          <p:cNvSpPr>
            <a:spLocks noGrp="1"/>
          </p:cNvSpPr>
          <p:nvPr>
            <p:ph type="sldNum" sz="quarter" idx="10"/>
          </p:nvPr>
        </p:nvSpPr>
        <p:spPr/>
        <p:txBody>
          <a:bodyPr/>
          <a:lstStyle/>
          <a:p>
            <a:fld id="{DF95F6D4-F677-4E57-8D98-6A48727C7A54}" type="slidenum">
              <a:rPr lang="en-AU" smtClean="0"/>
              <a:pPr/>
              <a:t>6</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baseline="0" dirty="0" smtClean="0"/>
              <a:t> </a:t>
            </a:r>
            <a:endParaRPr lang="en-AU" dirty="0"/>
          </a:p>
        </p:txBody>
      </p:sp>
      <p:sp>
        <p:nvSpPr>
          <p:cNvPr id="4" name="Slide Number Placeholder 3"/>
          <p:cNvSpPr>
            <a:spLocks noGrp="1"/>
          </p:cNvSpPr>
          <p:nvPr>
            <p:ph type="sldNum" sz="quarter" idx="10"/>
          </p:nvPr>
        </p:nvSpPr>
        <p:spPr/>
        <p:txBody>
          <a:bodyPr/>
          <a:lstStyle/>
          <a:p>
            <a:fld id="{DF95F6D4-F677-4E57-8D98-6A48727C7A54}" type="slidenum">
              <a:rPr lang="en-AU" smtClean="0"/>
              <a:pPr/>
              <a:t>7</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3211">
              <a:defRPr/>
            </a:pPr>
            <a:r>
              <a:rPr lang="en-AU" dirty="0" smtClean="0"/>
              <a:t>International Finance Facility for Immunisation (</a:t>
            </a:r>
            <a:r>
              <a:rPr lang="en-AU" dirty="0" err="1" smtClean="0"/>
              <a:t>IFFIm</a:t>
            </a:r>
            <a:r>
              <a:rPr lang="en-AU" dirty="0" smtClean="0"/>
              <a:t>) Immunisation Bonds (see </a:t>
            </a:r>
            <a:r>
              <a:rPr lang="en-AU" u="sng" dirty="0" smtClean="0">
                <a:hlinkClick r:id="rId3"/>
              </a:rPr>
              <a:t>http://www.iff-immunisation.org/</a:t>
            </a:r>
            <a:r>
              <a:rPr lang="en-AU" dirty="0" smtClean="0"/>
              <a:t>).</a:t>
            </a:r>
          </a:p>
          <a:p>
            <a:endParaRPr lang="en-AU" dirty="0"/>
          </a:p>
        </p:txBody>
      </p:sp>
      <p:sp>
        <p:nvSpPr>
          <p:cNvPr id="4" name="Slide Number Placeholder 3"/>
          <p:cNvSpPr>
            <a:spLocks noGrp="1"/>
          </p:cNvSpPr>
          <p:nvPr>
            <p:ph type="sldNum" sz="quarter" idx="10"/>
          </p:nvPr>
        </p:nvSpPr>
        <p:spPr/>
        <p:txBody>
          <a:bodyPr/>
          <a:lstStyle/>
          <a:p>
            <a:fld id="{DF95F6D4-F677-4E57-8D98-6A48727C7A54}" type="slidenum">
              <a:rPr lang="en-AU" smtClean="0"/>
              <a:pPr/>
              <a:t>9</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“Impact investing: A framework</a:t>
            </a:r>
            <a:r>
              <a:rPr lang="en-AU" baseline="0" dirty="0" smtClean="0"/>
              <a:t> for policy design and analysis” – January 2011 – Insight at Pacific Community </a:t>
            </a:r>
            <a:r>
              <a:rPr lang="en-AU" baseline="0" dirty="0" err="1" smtClean="0"/>
              <a:t>Centures</a:t>
            </a:r>
            <a:r>
              <a:rPr lang="en-AU" baseline="0" dirty="0" smtClean="0"/>
              <a:t> &amp; the initiative for responsible investment at Harvard University – supported by the Rockefeller Foundation</a:t>
            </a:r>
            <a:endParaRPr lang="en-AU" dirty="0"/>
          </a:p>
        </p:txBody>
      </p:sp>
      <p:sp>
        <p:nvSpPr>
          <p:cNvPr id="4" name="Slide Number Placeholder 3"/>
          <p:cNvSpPr>
            <a:spLocks noGrp="1"/>
          </p:cNvSpPr>
          <p:nvPr>
            <p:ph type="sldNum" sz="quarter" idx="10"/>
          </p:nvPr>
        </p:nvSpPr>
        <p:spPr/>
        <p:txBody>
          <a:bodyPr/>
          <a:lstStyle/>
          <a:p>
            <a:fld id="{DF95F6D4-F677-4E57-8D98-6A48727C7A54}" type="slidenum">
              <a:rPr lang="en-AU" smtClean="0"/>
              <a:pPr/>
              <a:t>11</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structure recommended by CSI</a:t>
            </a:r>
            <a:r>
              <a:rPr lang="en-US" baseline="0" dirty="0" smtClean="0"/>
              <a:t> positions the host NPO as the issuer of the SIB. This structure recognizes the clear feedback provided to CSI during our interviewing of key stakeholders of the desire of social impact investors to have a direct relationship with the host NPO and for the host NPO to have a direct relationship with government.</a:t>
            </a:r>
            <a:endParaRPr lang="en-US" dirty="0"/>
          </a:p>
        </p:txBody>
      </p:sp>
      <p:sp>
        <p:nvSpPr>
          <p:cNvPr id="4" name="Slide Number Placeholder 3"/>
          <p:cNvSpPr>
            <a:spLocks noGrp="1"/>
          </p:cNvSpPr>
          <p:nvPr>
            <p:ph type="sldNum" sz="quarter" idx="10"/>
          </p:nvPr>
        </p:nvSpPr>
        <p:spPr/>
        <p:txBody>
          <a:bodyPr/>
          <a:lstStyle/>
          <a:p>
            <a:fld id="{DF95F6D4-F677-4E57-8D98-6A48727C7A54}" type="slidenum">
              <a:rPr lang="en-AU" smtClean="0"/>
              <a:pPr/>
              <a:t>13</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 construction, issuing and operation of a SIB are heavily dependent on the robustness of evidence and measurement of the efficacy of program interventions. </a:t>
            </a:r>
          </a:p>
          <a:p>
            <a:r>
              <a:rPr lang="en-AU" dirty="0" smtClean="0"/>
              <a:t>Evidence and measurement give confidence to government, NPOs and investors that the agreed outcomes can be achieved. </a:t>
            </a:r>
          </a:p>
          <a:p>
            <a:r>
              <a:rPr lang="en-AU" dirty="0" smtClean="0"/>
              <a:t>There has been increasing emphasis in social programs and social interventions in NSW on gathering evidence on client outcomes, but there remains room for improvement in this area, particularly in terms of accepted robust evidence on intervention effectiveness. </a:t>
            </a:r>
          </a:p>
          <a:p>
            <a:r>
              <a:rPr lang="en-AU" dirty="0" smtClean="0"/>
              <a:t>The emergence of tools such as Social Return on Investment will assist NPOs, government and investors to assess risk. However, the discussions with government, NPOs and evaluation experts suggest that many NPOs need to invest in developing more robust and continuous performance measurement systems and evaluation methodologies. Government and NPOs also need to consider how they can integrate administrative and program data. </a:t>
            </a:r>
          </a:p>
          <a:p>
            <a:r>
              <a:rPr lang="en-AU" dirty="0" smtClean="0"/>
              <a:t>Capacity building will be needed on evaluation and measurement. Critical that such is designed to enable all potential hosts NPOs – small, medium, large or SEs – to access thus participate in SIBs.</a:t>
            </a:r>
            <a:endParaRPr lang="en-AU" dirty="0"/>
          </a:p>
        </p:txBody>
      </p:sp>
      <p:sp>
        <p:nvSpPr>
          <p:cNvPr id="4" name="Slide Number Placeholder 3"/>
          <p:cNvSpPr>
            <a:spLocks noGrp="1"/>
          </p:cNvSpPr>
          <p:nvPr>
            <p:ph type="sldNum" sz="quarter" idx="10"/>
          </p:nvPr>
        </p:nvSpPr>
        <p:spPr/>
        <p:txBody>
          <a:bodyPr/>
          <a:lstStyle/>
          <a:p>
            <a:fld id="{DF95F6D4-F677-4E57-8D98-6A48727C7A54}" type="slidenum">
              <a:rPr lang="en-AU" smtClean="0"/>
              <a:pPr/>
              <a:t>16</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Peter introduction</a:t>
            </a:r>
            <a:endParaRPr lang="en-AU" dirty="0"/>
          </a:p>
        </p:txBody>
      </p:sp>
      <p:sp>
        <p:nvSpPr>
          <p:cNvPr id="4" name="Slide Number Placeholder 3"/>
          <p:cNvSpPr>
            <a:spLocks noGrp="1"/>
          </p:cNvSpPr>
          <p:nvPr>
            <p:ph type="sldNum" sz="quarter" idx="10"/>
          </p:nvPr>
        </p:nvSpPr>
        <p:spPr/>
        <p:txBody>
          <a:bodyPr/>
          <a:lstStyle/>
          <a:p>
            <a:fld id="{DF95F6D4-F677-4E57-8D98-6A48727C7A54}" type="slidenum">
              <a:rPr lang="en-AU" smtClean="0"/>
              <a:pPr/>
              <a:t>17</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3174" y="1214422"/>
            <a:ext cx="5857916" cy="1285884"/>
          </a:xfrm>
        </p:spPr>
        <p:txBody>
          <a:bodyPr/>
          <a:lstStyle/>
          <a:p>
            <a:r>
              <a:rPr lang="en-US" dirty="0" smtClean="0"/>
              <a:t>Click to edit Master title style</a:t>
            </a:r>
            <a:endParaRPr lang="en-AU" dirty="0"/>
          </a:p>
        </p:txBody>
      </p:sp>
      <p:sp>
        <p:nvSpPr>
          <p:cNvPr id="3" name="Subtitle 2"/>
          <p:cNvSpPr>
            <a:spLocks noGrp="1"/>
          </p:cNvSpPr>
          <p:nvPr>
            <p:ph type="subTitle" idx="1"/>
          </p:nvPr>
        </p:nvSpPr>
        <p:spPr>
          <a:xfrm>
            <a:off x="2643174" y="2928934"/>
            <a:ext cx="5900734" cy="785818"/>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pic>
        <p:nvPicPr>
          <p:cNvPr id="9" name="Picture 8" descr="csi_logo.gif"/>
          <p:cNvPicPr>
            <a:picLocks noChangeAspect="1"/>
          </p:cNvPicPr>
          <p:nvPr userDrawn="1"/>
        </p:nvPicPr>
        <p:blipFill>
          <a:blip r:embed="rId2" cstate="print"/>
          <a:stretch>
            <a:fillRect/>
          </a:stretch>
        </p:blipFill>
        <p:spPr>
          <a:xfrm>
            <a:off x="383284" y="3059972"/>
            <a:ext cx="2320728" cy="3580423"/>
          </a:xfrm>
          <a:prstGeom prst="rect">
            <a:avLst/>
          </a:prstGeom>
        </p:spPr>
      </p:pic>
    </p:spTree>
    <p:extLst>
      <p:ext uri="{BB962C8B-B14F-4D97-AF65-F5344CB8AC3E}">
        <p14:creationId xmlns:p14="http://schemas.microsoft.com/office/powerpoint/2010/main" val="3869966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Rectangle 10"/>
          <p:cNvSpPr/>
          <p:nvPr userDrawn="1"/>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
        <p:nvSpPr>
          <p:cNvPr id="2" name="Title 1"/>
          <p:cNvSpPr>
            <a:spLocks noGrp="1"/>
          </p:cNvSpPr>
          <p:nvPr>
            <p:ph type="title"/>
          </p:nvPr>
        </p:nvSpPr>
        <p:spPr>
          <a:xfrm>
            <a:off x="457200" y="274638"/>
            <a:ext cx="8401080" cy="1143000"/>
          </a:xfrm>
        </p:spPr>
        <p:txBody>
          <a:bodyPr>
            <a:normAutofit/>
          </a:bodyPr>
          <a:lstStyle>
            <a:lvl1pPr algn="l">
              <a:defRPr sz="3200" b="0" cap="small" spc="300" baseline="0">
                <a:solidFill>
                  <a:schemeClr val="accent1">
                    <a:lumMod val="75000"/>
                  </a:schemeClr>
                </a:solidFill>
                <a:latin typeface="Gill Sans MT" pitchFamily="34" charset="0"/>
              </a:defRPr>
            </a:lvl1pPr>
          </a:lstStyle>
          <a:p>
            <a:r>
              <a:rPr lang="en-US" dirty="0" smtClean="0"/>
              <a:t>Click to edit Master title style</a:t>
            </a:r>
            <a:endParaRPr lang="en-AU" dirty="0"/>
          </a:p>
        </p:txBody>
      </p:sp>
      <p:sp>
        <p:nvSpPr>
          <p:cNvPr id="3" name="Content Placeholder 2"/>
          <p:cNvSpPr>
            <a:spLocks noGrp="1"/>
          </p:cNvSpPr>
          <p:nvPr>
            <p:ph idx="1"/>
          </p:nvPr>
        </p:nvSpPr>
        <p:spPr>
          <a:xfrm>
            <a:off x="457200" y="1600200"/>
            <a:ext cx="8401080" cy="4525963"/>
          </a:xfrm>
        </p:spPr>
        <p:txBody>
          <a:bodyPr/>
          <a:lstStyle>
            <a:lvl1pPr>
              <a:defRPr sz="2800">
                <a:solidFill>
                  <a:schemeClr val="accent1">
                    <a:lumMod val="75000"/>
                  </a:schemeClr>
                </a:solidFill>
                <a:latin typeface="Gill Sans MT" pitchFamily="34" charset="0"/>
              </a:defRPr>
            </a:lvl1pPr>
            <a:lvl2pPr>
              <a:defRPr>
                <a:solidFill>
                  <a:schemeClr val="accent1">
                    <a:lumMod val="75000"/>
                  </a:schemeClr>
                </a:solidFill>
                <a:latin typeface="Gill Sans MT" pitchFamily="34" charset="0"/>
              </a:defRPr>
            </a:lvl2pPr>
            <a:lvl3pPr>
              <a:defRPr>
                <a:solidFill>
                  <a:schemeClr val="accent1">
                    <a:lumMod val="75000"/>
                  </a:schemeClr>
                </a:solidFill>
                <a:latin typeface="Gill Sans MT" pitchFamily="34" charset="0"/>
              </a:defRPr>
            </a:lvl3pPr>
            <a:lvl4pPr>
              <a:defRPr>
                <a:solidFill>
                  <a:schemeClr val="accent1">
                    <a:lumMod val="75000"/>
                  </a:schemeClr>
                </a:solidFill>
                <a:latin typeface="Gill Sans MT" pitchFamily="34" charset="0"/>
              </a:defRPr>
            </a:lvl4pPr>
            <a:lvl5pPr>
              <a:defRPr>
                <a:solidFill>
                  <a:schemeClr val="accent1">
                    <a:lumMod val="75000"/>
                  </a:schemeClr>
                </a:solidFill>
                <a:latin typeface="Gill Sans M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7" name="Text Box 10"/>
          <p:cNvSpPr txBox="1">
            <a:spLocks noChangeArrowheads="1"/>
          </p:cNvSpPr>
          <p:nvPr userDrawn="1"/>
        </p:nvSpPr>
        <p:spPr bwMode="auto">
          <a:xfrm>
            <a:off x="1285820" y="6357958"/>
            <a:ext cx="7858180" cy="307777"/>
          </a:xfrm>
          <a:prstGeom prst="rect">
            <a:avLst/>
          </a:prstGeom>
          <a:gradFill flip="none" rotWithShape="1">
            <a:gsLst>
              <a:gs pos="0">
                <a:schemeClr val="accent1">
                  <a:lumMod val="20000"/>
                  <a:lumOff val="80000"/>
                  <a:alpha val="0"/>
                </a:schemeClr>
              </a:gs>
              <a:gs pos="59000">
                <a:schemeClr val="accent1">
                  <a:lumMod val="75000"/>
                </a:schemeClr>
              </a:gs>
            </a:gsLst>
            <a:lin ang="0" scaled="0"/>
            <a:tileRect/>
          </a:gradFill>
          <a:ln w="9525">
            <a:noFill/>
            <a:miter lim="800000"/>
            <a:headEnd/>
            <a:tailEnd/>
          </a:ln>
          <a:effectLst/>
        </p:spPr>
        <p:txBody>
          <a:bodyPr wrap="square">
            <a:spAutoFit/>
          </a:bodyPr>
          <a:lstStyle/>
          <a:p>
            <a:pPr algn="ctr">
              <a:spcBef>
                <a:spcPct val="50000"/>
              </a:spcBef>
              <a:defRPr/>
            </a:pPr>
            <a:r>
              <a:rPr lang="en-AU" sz="1400" dirty="0">
                <a:solidFill>
                  <a:prstClr val="white"/>
                </a:solidFill>
                <a:latin typeface="Gill Sans MT" pitchFamily="34" charset="0"/>
              </a:rPr>
              <a:t>www.csi.edu.au </a:t>
            </a:r>
          </a:p>
        </p:txBody>
      </p:sp>
      <p:pic>
        <p:nvPicPr>
          <p:cNvPr id="8" name="Picture 7" descr="csi_logo.gif"/>
          <p:cNvPicPr>
            <a:picLocks noChangeAspect="1"/>
          </p:cNvPicPr>
          <p:nvPr userDrawn="1"/>
        </p:nvPicPr>
        <p:blipFill>
          <a:blip r:embed="rId2" cstate="print"/>
          <a:stretch>
            <a:fillRect/>
          </a:stretch>
        </p:blipFill>
        <p:spPr>
          <a:xfrm>
            <a:off x="214282" y="5500702"/>
            <a:ext cx="785818" cy="1212360"/>
          </a:xfrm>
          <a:prstGeom prst="rect">
            <a:avLst/>
          </a:prstGeom>
        </p:spPr>
      </p:pic>
      <p:sp>
        <p:nvSpPr>
          <p:cNvPr id="6" name="TextBox 5"/>
          <p:cNvSpPr txBox="1"/>
          <p:nvPr userDrawn="1"/>
        </p:nvSpPr>
        <p:spPr>
          <a:xfrm>
            <a:off x="8429652" y="6357958"/>
            <a:ext cx="500066" cy="307777"/>
          </a:xfrm>
          <a:prstGeom prst="rect">
            <a:avLst/>
          </a:prstGeom>
          <a:noFill/>
        </p:spPr>
        <p:txBody>
          <a:bodyPr wrap="square" rtlCol="0">
            <a:spAutoFit/>
          </a:bodyPr>
          <a:lstStyle/>
          <a:p>
            <a:pPr algn="r"/>
            <a:fld id="{D7165D27-ACFB-4CA9-9838-EFE60C650418}" type="slidenum">
              <a:rPr lang="en-AU" sz="1400" smtClean="0">
                <a:solidFill>
                  <a:prstClr val="white"/>
                </a:solidFill>
                <a:latin typeface="Gill Sans MT" pitchFamily="34" charset="0"/>
              </a:rPr>
              <a:pPr algn="r"/>
              <a:t>‹#›</a:t>
            </a:fld>
            <a:endParaRPr lang="en-AU" sz="1400" dirty="0">
              <a:solidFill>
                <a:prstClr val="white"/>
              </a:solidFill>
              <a:latin typeface="Gill Sans MT" pitchFamily="34" charset="0"/>
            </a:endParaRPr>
          </a:p>
        </p:txBody>
      </p:sp>
    </p:spTree>
    <p:extLst>
      <p:ext uri="{BB962C8B-B14F-4D97-AF65-F5344CB8AC3E}">
        <p14:creationId xmlns:p14="http://schemas.microsoft.com/office/powerpoint/2010/main" val="1695905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Box 10"/>
          <p:cNvSpPr txBox="1">
            <a:spLocks noChangeArrowheads="1"/>
          </p:cNvSpPr>
          <p:nvPr userDrawn="1"/>
        </p:nvSpPr>
        <p:spPr bwMode="auto">
          <a:xfrm>
            <a:off x="1285820" y="6357958"/>
            <a:ext cx="7858180" cy="307777"/>
          </a:xfrm>
          <a:prstGeom prst="rect">
            <a:avLst/>
          </a:prstGeom>
          <a:gradFill flip="none" rotWithShape="1">
            <a:gsLst>
              <a:gs pos="0">
                <a:schemeClr val="accent1">
                  <a:lumMod val="20000"/>
                  <a:lumOff val="80000"/>
                  <a:alpha val="0"/>
                </a:schemeClr>
              </a:gs>
              <a:gs pos="59000">
                <a:schemeClr val="accent1">
                  <a:lumMod val="75000"/>
                </a:schemeClr>
              </a:gs>
            </a:gsLst>
            <a:lin ang="0" scaled="0"/>
            <a:tileRect/>
          </a:gradFill>
          <a:ln w="9525">
            <a:noFill/>
            <a:miter lim="800000"/>
            <a:headEnd/>
            <a:tailEnd/>
          </a:ln>
          <a:effectLst/>
        </p:spPr>
        <p:txBody>
          <a:bodyPr wrap="square">
            <a:spAutoFit/>
          </a:bodyPr>
          <a:lstStyle/>
          <a:p>
            <a:pPr algn="ctr">
              <a:spcBef>
                <a:spcPct val="50000"/>
              </a:spcBef>
              <a:defRPr/>
            </a:pPr>
            <a:r>
              <a:rPr lang="en-AU" sz="1400" dirty="0">
                <a:solidFill>
                  <a:prstClr val="white"/>
                </a:solidFill>
                <a:latin typeface="Gill Sans MT" pitchFamily="34" charset="0"/>
              </a:rPr>
              <a:t>www.csi.edu.au </a:t>
            </a:r>
          </a:p>
        </p:txBody>
      </p:sp>
      <p:pic>
        <p:nvPicPr>
          <p:cNvPr id="8" name="Picture 7" descr="csi_logo.gif"/>
          <p:cNvPicPr>
            <a:picLocks noChangeAspect="1"/>
          </p:cNvPicPr>
          <p:nvPr userDrawn="1"/>
        </p:nvPicPr>
        <p:blipFill>
          <a:blip r:embed="rId2" cstate="print"/>
          <a:stretch>
            <a:fillRect/>
          </a:stretch>
        </p:blipFill>
        <p:spPr>
          <a:xfrm>
            <a:off x="214282" y="5500702"/>
            <a:ext cx="785818" cy="1212360"/>
          </a:xfrm>
          <a:prstGeom prst="rect">
            <a:avLst/>
          </a:prstGeom>
        </p:spPr>
      </p:pic>
      <p:sp>
        <p:nvSpPr>
          <p:cNvPr id="6" name="TextBox 5"/>
          <p:cNvSpPr txBox="1"/>
          <p:nvPr userDrawn="1"/>
        </p:nvSpPr>
        <p:spPr>
          <a:xfrm>
            <a:off x="8429652" y="6357958"/>
            <a:ext cx="500066" cy="307777"/>
          </a:xfrm>
          <a:prstGeom prst="rect">
            <a:avLst/>
          </a:prstGeom>
          <a:noFill/>
        </p:spPr>
        <p:txBody>
          <a:bodyPr wrap="square" rtlCol="0">
            <a:spAutoFit/>
          </a:bodyPr>
          <a:lstStyle/>
          <a:p>
            <a:pPr algn="r"/>
            <a:fld id="{D7165D27-ACFB-4CA9-9838-EFE60C650418}" type="slidenum">
              <a:rPr lang="en-AU" sz="1400" smtClean="0">
                <a:solidFill>
                  <a:prstClr val="white"/>
                </a:solidFill>
                <a:latin typeface="Gill Sans MT" pitchFamily="34" charset="0"/>
              </a:rPr>
              <a:pPr algn="r"/>
              <a:t>‹#›</a:t>
            </a:fld>
            <a:endParaRPr lang="en-AU" sz="1400" dirty="0">
              <a:solidFill>
                <a:prstClr val="white"/>
              </a:solidFill>
              <a:latin typeface="Gill Sans MT" pitchFamily="34" charset="0"/>
            </a:endParaRPr>
          </a:p>
        </p:txBody>
      </p:sp>
    </p:spTree>
    <p:extLst>
      <p:ext uri="{BB962C8B-B14F-4D97-AF65-F5344CB8AC3E}">
        <p14:creationId xmlns:p14="http://schemas.microsoft.com/office/powerpoint/2010/main" val="98603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992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2C703ED-E5BE-4EEF-96D3-22AC7E478E8F}" type="datetimeFigureOut">
              <a:rPr lang="en-AU" smtClean="0"/>
              <a:pPr/>
              <a:t>2/09/2011</a:t>
            </a:fld>
            <a:endParaRPr lang="en-AU"/>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AU"/>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4D716E7-B569-4784-A59B-88BFAEF49748}"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35000">
              <a:schemeClr val="bg1"/>
            </a:gs>
            <a:gs pos="100000">
              <a:schemeClr val="accent1">
                <a:tint val="23500"/>
                <a:satMod val="160000"/>
              </a:schemeClr>
            </a:gs>
          </a:gsLst>
          <a:path path="circle">
            <a:fillToRect t="100000" r="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3315752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hf hdr="0" dt="0"/>
  <p:txStyles>
    <p:titleStyle>
      <a:lvl1pPr algn="ctr" defTabSz="914400" rtl="0" eaLnBrk="1" latinLnBrk="0" hangingPunct="1">
        <a:spcBef>
          <a:spcPct val="0"/>
        </a:spcBef>
        <a:buNone/>
        <a:defRPr sz="3600" kern="1200">
          <a:solidFill>
            <a:schemeClr val="tx1"/>
          </a:solidFill>
          <a:latin typeface="Gill Sans M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Gill Sans MT"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Gill Sans MT"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Gill Sans MT"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Gill Sans MT"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Gill Sans M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mpcapital.com.au/institutional-investors/infrastructure/community-infrastructure-fund.asp?_channel=3" TargetMode="External"/><Relationship Id="rId2" Type="http://schemas.openxmlformats.org/officeDocument/2006/relationships/hyperlink" Target="http://www.foresters.org.au/SocialInvestment/CommunityInvestmentFund.aspx" TargetMode="External"/><Relationship Id="rId1" Type="http://schemas.openxmlformats.org/officeDocument/2006/relationships/slideLayout" Target="../slideLayouts/slideLayout2.xml"/><Relationship Id="rId5" Type="http://schemas.openxmlformats.org/officeDocument/2006/relationships/hyperlink" Target="http://docs.google.com/viewer?a=v&amp;q=cache:IOpxM7fRtDEJ:www.christiansuper.com.au/about-us/our-awards/ethical-investor-awards-christian-super+Christian+Super+Fund+Microfinance&amp;hl=en&amp;gl=au&amp;pid=bl&amp;srcid=ADGEEShbWEzthmMSKZNGCjTT3--M-mb0JMDgk-YO1E2G-qm2NvhOj1r8" TargetMode="External"/><Relationship Id="rId4" Type="http://schemas.openxmlformats.org/officeDocument/2006/relationships/hyperlink" Target="http://www.calpers.ca.gov/eip-docs/investments/policies/inv-asset-classes/aim/altern-invest-man-prog.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www.ret.gov.au/energy/clean/cei/acre/vcf/Pages/default.aspx" TargetMode="External"/><Relationship Id="rId3" Type="http://schemas.openxmlformats.org/officeDocument/2006/relationships/hyperlink" Target="http://www.pacificcommunityventures.org/insight/impactinvesting/report/16-National_Rental_Affordability_Scheme.pdf" TargetMode="External"/><Relationship Id="rId7" Type="http://schemas.openxmlformats.org/officeDocument/2006/relationships/hyperlink" Target="http://www.deewr.gov.au/pages/sedif.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pacificcommunityventures.org/insight/impactinvesting/report/12-Priority_Sector_Lending.pdf" TargetMode="External"/><Relationship Id="rId5" Type="http://schemas.openxmlformats.org/officeDocument/2006/relationships/hyperlink" Target="http://www.pacificcommunityventures.org/insight/impactinvesting/report/02-CDFI_Fund.pdf" TargetMode="External"/><Relationship Id="rId4" Type="http://schemas.openxmlformats.org/officeDocument/2006/relationships/hyperlink" Target="http://www.fahcsia.gov.au/sa/indigenous/funding/CDFI_pilot/Documents/australian_sector.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Microsoft_Word_97_-_2003_Document1.doc"/></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PowerPoint_Slide1.sldx"/><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ab.com.au/wps/wcm/connect/nab/nab/home/about_us/7/4/3/2" TargetMode="External"/><Relationship Id="rId7" Type="http://schemas.openxmlformats.org/officeDocument/2006/relationships/hyperlink" Target="http://www.csi.edu.au/news/NSW_is_ready_to_pilot_social_impact_bonds.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socialfinance.org.uk/sites/default/files/SF_Peterborough_SIB.pdf" TargetMode="External"/><Relationship Id="rId5" Type="http://schemas.openxmlformats.org/officeDocument/2006/relationships/hyperlink" Target="http://www.childcare.com.au/goodstart-childcare-limited" TargetMode="External"/><Relationship Id="rId4" Type="http://schemas.openxmlformats.org/officeDocument/2006/relationships/hyperlink" Target="http://www.iff-immunisation.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4735" y="584617"/>
            <a:ext cx="8233080" cy="2998032"/>
          </a:xfrm>
        </p:spPr>
        <p:txBody>
          <a:bodyPr>
            <a:normAutofit/>
          </a:bodyPr>
          <a:lstStyle/>
          <a:p>
            <a:pPr algn="r">
              <a:lnSpc>
                <a:spcPct val="150000"/>
              </a:lnSpc>
              <a:spcAft>
                <a:spcPts val="600"/>
              </a:spcAft>
            </a:pPr>
            <a:r>
              <a:rPr lang="en-AU" cap="small" spc="600" dirty="0" smtClean="0">
                <a:solidFill>
                  <a:schemeClr val="tx2"/>
                </a:solidFill>
              </a:rPr>
              <a:t>The roles for evaluation in the not-for-profit sector in the 21</a:t>
            </a:r>
            <a:r>
              <a:rPr lang="en-AU" cap="small" spc="600" baseline="30000" dirty="0" smtClean="0">
                <a:solidFill>
                  <a:schemeClr val="tx2"/>
                </a:solidFill>
              </a:rPr>
              <a:t>st</a:t>
            </a:r>
            <a:r>
              <a:rPr lang="en-AU" cap="small" spc="600" dirty="0" smtClean="0">
                <a:solidFill>
                  <a:schemeClr val="tx2"/>
                </a:solidFill>
              </a:rPr>
              <a:t> century</a:t>
            </a:r>
            <a:endParaRPr lang="en-AU" cap="small" spc="600" dirty="0">
              <a:solidFill>
                <a:schemeClr val="tx2"/>
              </a:solidFill>
            </a:endParaRPr>
          </a:p>
        </p:txBody>
      </p:sp>
      <p:sp>
        <p:nvSpPr>
          <p:cNvPr id="3" name="Subtitle 2"/>
          <p:cNvSpPr>
            <a:spLocks noGrp="1"/>
          </p:cNvSpPr>
          <p:nvPr>
            <p:ph type="subTitle" idx="1"/>
          </p:nvPr>
        </p:nvSpPr>
        <p:spPr>
          <a:xfrm>
            <a:off x="2353456" y="4197246"/>
            <a:ext cx="6031046" cy="1843790"/>
          </a:xfrm>
        </p:spPr>
        <p:txBody>
          <a:bodyPr>
            <a:normAutofit fontScale="47500" lnSpcReduction="20000"/>
          </a:bodyPr>
          <a:lstStyle/>
          <a:p>
            <a:pPr algn="r"/>
            <a:r>
              <a:rPr lang="en-AU" sz="3000" cap="small" spc="300" dirty="0" smtClean="0">
                <a:solidFill>
                  <a:schemeClr val="bg1">
                    <a:lumMod val="50000"/>
                  </a:schemeClr>
                </a:solidFill>
              </a:rPr>
              <a:t>Les Hems, Director of Research, </a:t>
            </a:r>
          </a:p>
          <a:p>
            <a:pPr algn="r"/>
            <a:r>
              <a:rPr lang="en-AU" sz="3000" cap="small" spc="300" dirty="0" smtClean="0">
                <a:solidFill>
                  <a:schemeClr val="bg1">
                    <a:lumMod val="50000"/>
                  </a:schemeClr>
                </a:solidFill>
              </a:rPr>
              <a:t>Centre for Social Impact, University of new South Wales</a:t>
            </a:r>
          </a:p>
          <a:p>
            <a:pPr algn="r"/>
            <a:r>
              <a:rPr lang="en-AU" sz="3000" cap="small" spc="300" dirty="0" smtClean="0">
                <a:solidFill>
                  <a:schemeClr val="bg1">
                    <a:lumMod val="50000"/>
                  </a:schemeClr>
                </a:solidFill>
              </a:rPr>
              <a:t>Professor Paul Flatau, Centre for Social Impact, University of Western Australia</a:t>
            </a:r>
          </a:p>
          <a:p>
            <a:pPr algn="r"/>
            <a:endParaRPr lang="en-AU" sz="2600" cap="small" spc="300" dirty="0" smtClean="0">
              <a:solidFill>
                <a:schemeClr val="bg1">
                  <a:lumMod val="65000"/>
                </a:schemeClr>
              </a:solidFill>
            </a:endParaRPr>
          </a:p>
          <a:p>
            <a:pPr algn="r"/>
            <a:endParaRPr lang="en-AU" sz="2600" cap="small" spc="300" dirty="0" smtClean="0">
              <a:solidFill>
                <a:schemeClr val="bg1">
                  <a:lumMod val="65000"/>
                </a:schemeClr>
              </a:solidFill>
            </a:endParaRPr>
          </a:p>
          <a:p>
            <a:pPr algn="r"/>
            <a:r>
              <a:rPr lang="en-AU" sz="2600" cap="small" spc="300" dirty="0" smtClean="0">
                <a:solidFill>
                  <a:schemeClr val="bg1">
                    <a:lumMod val="65000"/>
                  </a:schemeClr>
                </a:solidFill>
              </a:rPr>
              <a:t>Australasian Evaluation Society Conference</a:t>
            </a:r>
          </a:p>
          <a:p>
            <a:pPr algn="r"/>
            <a:r>
              <a:rPr lang="en-AU" sz="2600" cap="small" spc="300" dirty="0" smtClean="0">
                <a:solidFill>
                  <a:schemeClr val="bg1">
                    <a:lumMod val="65000"/>
                  </a:schemeClr>
                </a:solidFill>
              </a:rPr>
              <a:t>2</a:t>
            </a:r>
            <a:r>
              <a:rPr lang="en-AU" sz="2600" cap="small" spc="300" baseline="30000" dirty="0" smtClean="0">
                <a:solidFill>
                  <a:schemeClr val="bg1">
                    <a:lumMod val="65000"/>
                  </a:schemeClr>
                </a:solidFill>
              </a:rPr>
              <a:t>nd</a:t>
            </a:r>
            <a:r>
              <a:rPr lang="en-AU" sz="2600" cap="small" spc="300" dirty="0" smtClean="0">
                <a:solidFill>
                  <a:schemeClr val="bg1">
                    <a:lumMod val="65000"/>
                  </a:schemeClr>
                </a:solidFill>
              </a:rPr>
              <a:t> September 2011 - Sydney</a:t>
            </a:r>
          </a:p>
          <a:p>
            <a:pPr algn="r"/>
            <a:endParaRPr lang="en-AU" sz="2600" cap="small" spc="300" dirty="0">
              <a:solidFill>
                <a:schemeClr val="bg1">
                  <a:lumMod val="65000"/>
                </a:schemeClr>
              </a:solidFill>
            </a:endParaRPr>
          </a:p>
        </p:txBody>
      </p:sp>
      <p:pic>
        <p:nvPicPr>
          <p:cNvPr id="4" name="Picture 3" descr="image001.jpg"/>
          <p:cNvPicPr>
            <a:picLocks noChangeAspect="1"/>
          </p:cNvPicPr>
          <p:nvPr/>
        </p:nvPicPr>
        <p:blipFill>
          <a:blip r:embed="rId2" cstate="print"/>
          <a:stretch>
            <a:fillRect/>
          </a:stretch>
        </p:blipFill>
        <p:spPr>
          <a:xfrm>
            <a:off x="179512" y="3140968"/>
            <a:ext cx="1720212" cy="265743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Emergence of an asset class?</a:t>
            </a:r>
            <a:endParaRPr lang="en-AU" dirty="0"/>
          </a:p>
        </p:txBody>
      </p:sp>
      <p:sp>
        <p:nvSpPr>
          <p:cNvPr id="3" name="Content Placeholder 2"/>
          <p:cNvSpPr>
            <a:spLocks noGrp="1"/>
          </p:cNvSpPr>
          <p:nvPr>
            <p:ph idx="1"/>
          </p:nvPr>
        </p:nvSpPr>
        <p:spPr/>
        <p:txBody>
          <a:bodyPr>
            <a:normAutofit/>
          </a:bodyPr>
          <a:lstStyle/>
          <a:p>
            <a:pPr>
              <a:buNone/>
            </a:pPr>
            <a:r>
              <a:rPr lang="en-AU" dirty="0" smtClean="0"/>
              <a:t>Early signs:</a:t>
            </a:r>
          </a:p>
          <a:p>
            <a:r>
              <a:rPr lang="en-AU" dirty="0" smtClean="0"/>
              <a:t>Foresters Community Finance – </a:t>
            </a:r>
            <a:r>
              <a:rPr lang="en-AU" dirty="0" smtClean="0">
                <a:hlinkClick r:id="rId2"/>
              </a:rPr>
              <a:t>Investing in Community Assets </a:t>
            </a:r>
            <a:endParaRPr lang="en-AU" dirty="0" smtClean="0"/>
          </a:p>
          <a:p>
            <a:r>
              <a:rPr lang="en-AU" dirty="0" smtClean="0"/>
              <a:t>AMP </a:t>
            </a:r>
            <a:r>
              <a:rPr lang="en-AU" dirty="0" smtClean="0">
                <a:hlinkClick r:id="rId3"/>
              </a:rPr>
              <a:t>Community Infrastructure Fund </a:t>
            </a:r>
            <a:endParaRPr lang="en-AU" dirty="0" smtClean="0"/>
          </a:p>
          <a:p>
            <a:r>
              <a:rPr lang="en-AU" dirty="0" err="1" smtClean="0"/>
              <a:t>CalPERS</a:t>
            </a:r>
            <a:r>
              <a:rPr lang="en-AU" dirty="0" smtClean="0"/>
              <a:t> – Californian Super Fund – </a:t>
            </a:r>
            <a:r>
              <a:rPr lang="en-AU" dirty="0" smtClean="0">
                <a:hlinkClick r:id="rId4"/>
              </a:rPr>
              <a:t>Alternative Investments</a:t>
            </a:r>
            <a:endParaRPr lang="en-AU" dirty="0" smtClean="0"/>
          </a:p>
          <a:p>
            <a:r>
              <a:rPr lang="en-AU" dirty="0" smtClean="0"/>
              <a:t>Christian Super Fund – ethical investments and </a:t>
            </a:r>
            <a:r>
              <a:rPr lang="en-AU" dirty="0" smtClean="0">
                <a:hlinkClick r:id="rId5"/>
              </a:rPr>
              <a:t>microfinance</a:t>
            </a:r>
            <a:endParaRPr lang="en-AU"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Government initiatives</a:t>
            </a:r>
            <a:endParaRPr lang="en-AU" dirty="0"/>
          </a:p>
        </p:txBody>
      </p:sp>
      <p:sp>
        <p:nvSpPr>
          <p:cNvPr id="3" name="Content Placeholder 2"/>
          <p:cNvSpPr>
            <a:spLocks noGrp="1"/>
          </p:cNvSpPr>
          <p:nvPr>
            <p:ph idx="1"/>
          </p:nvPr>
        </p:nvSpPr>
        <p:spPr/>
        <p:txBody>
          <a:bodyPr>
            <a:normAutofit/>
          </a:bodyPr>
          <a:lstStyle/>
          <a:p>
            <a:r>
              <a:rPr lang="en-AU" dirty="0" smtClean="0"/>
              <a:t>National Rental Affordability Scheme - </a:t>
            </a:r>
            <a:r>
              <a:rPr lang="en-AU" dirty="0" smtClean="0">
                <a:hlinkClick r:id="rId3"/>
              </a:rPr>
              <a:t>NRAS</a:t>
            </a:r>
            <a:endParaRPr lang="en-AU" dirty="0" smtClean="0"/>
          </a:p>
          <a:p>
            <a:r>
              <a:rPr lang="en-AU" dirty="0" smtClean="0"/>
              <a:t>Community Development Finance Initiative (</a:t>
            </a:r>
            <a:r>
              <a:rPr lang="en-AU" dirty="0" smtClean="0">
                <a:hlinkClick r:id="rId4"/>
              </a:rPr>
              <a:t>Australia </a:t>
            </a:r>
            <a:r>
              <a:rPr lang="en-AU" dirty="0" smtClean="0"/>
              <a:t>and </a:t>
            </a:r>
            <a:r>
              <a:rPr lang="en-AU" dirty="0" smtClean="0">
                <a:hlinkClick r:id="rId5"/>
              </a:rPr>
              <a:t>USA</a:t>
            </a:r>
            <a:r>
              <a:rPr lang="en-AU" dirty="0" smtClean="0"/>
              <a:t>)</a:t>
            </a:r>
          </a:p>
          <a:p>
            <a:r>
              <a:rPr lang="en-AU" dirty="0" smtClean="0"/>
              <a:t>Priority Sector Lending (</a:t>
            </a:r>
            <a:r>
              <a:rPr lang="en-AU" dirty="0" smtClean="0">
                <a:hlinkClick r:id="rId6"/>
              </a:rPr>
              <a:t>India</a:t>
            </a:r>
            <a:r>
              <a:rPr lang="en-AU" dirty="0" smtClean="0"/>
              <a:t>)</a:t>
            </a:r>
          </a:p>
          <a:p>
            <a:r>
              <a:rPr lang="en-AU" dirty="0" smtClean="0"/>
              <a:t>Social Enterprise and Development Investment Fund (</a:t>
            </a:r>
            <a:r>
              <a:rPr lang="en-AU" dirty="0" smtClean="0">
                <a:hlinkClick r:id="rId7"/>
              </a:rPr>
              <a:t>DEEWR</a:t>
            </a:r>
            <a:r>
              <a:rPr lang="en-AU" dirty="0" smtClean="0"/>
              <a:t>)</a:t>
            </a:r>
          </a:p>
          <a:p>
            <a:r>
              <a:rPr lang="en-AU" dirty="0" smtClean="0"/>
              <a:t>Renewable Energy Fund (</a:t>
            </a:r>
            <a:r>
              <a:rPr lang="en-AU" dirty="0" smtClean="0">
                <a:hlinkClick r:id="rId8"/>
              </a:rPr>
              <a:t>2011 Budget</a:t>
            </a:r>
            <a:r>
              <a:rPr lang="en-AU" dirty="0" smtClean="0"/>
              <a:t>)</a:t>
            </a:r>
          </a:p>
          <a:p>
            <a:pPr>
              <a:buNone/>
            </a:pPr>
            <a:endParaRPr lang="en-AU" dirty="0" smtClean="0"/>
          </a:p>
          <a:p>
            <a:pPr>
              <a:buNone/>
            </a:pPr>
            <a:r>
              <a:rPr lang="en-AU" dirty="0" smtClean="0"/>
              <a:t>And more .... Pacific Community Ventures </a:t>
            </a:r>
            <a:r>
              <a:rPr lang="en-AU" dirty="0" smtClean="0">
                <a:hlinkClick r:id="rId5"/>
              </a:rPr>
              <a:t>Insight </a:t>
            </a:r>
            <a:endParaRPr lang="en-A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Social Impact Bonds</a:t>
            </a:r>
            <a:endParaRPr lang="en-AU" dirty="0"/>
          </a:p>
        </p:txBody>
      </p:sp>
      <p:sp>
        <p:nvSpPr>
          <p:cNvPr id="3" name="Content Placeholder 2"/>
          <p:cNvSpPr>
            <a:spLocks noGrp="1"/>
          </p:cNvSpPr>
          <p:nvPr>
            <p:ph idx="1"/>
          </p:nvPr>
        </p:nvSpPr>
        <p:spPr>
          <a:xfrm>
            <a:off x="457200" y="1600200"/>
            <a:ext cx="8229600" cy="4637112"/>
          </a:xfrm>
        </p:spPr>
        <p:txBody>
          <a:bodyPr>
            <a:normAutofit fontScale="92500" lnSpcReduction="10000"/>
          </a:bodyPr>
          <a:lstStyle/>
          <a:p>
            <a:pPr>
              <a:buNone/>
            </a:pPr>
            <a:r>
              <a:rPr lang="en-AU" dirty="0" smtClean="0"/>
              <a:t>Social Impact Bonds have the potential to exploit:</a:t>
            </a:r>
          </a:p>
          <a:p>
            <a:r>
              <a:rPr lang="en-AU" dirty="0" smtClean="0"/>
              <a:t>These transformations, </a:t>
            </a:r>
          </a:p>
          <a:p>
            <a:r>
              <a:rPr lang="en-AU" dirty="0" smtClean="0"/>
              <a:t>These early signs</a:t>
            </a:r>
          </a:p>
          <a:p>
            <a:r>
              <a:rPr lang="en-AU" dirty="0" smtClean="0"/>
              <a:t>International innovation</a:t>
            </a:r>
          </a:p>
          <a:p>
            <a:pPr>
              <a:buNone/>
            </a:pPr>
            <a:r>
              <a:rPr lang="en-AU" dirty="0" smtClean="0"/>
              <a:t> </a:t>
            </a:r>
            <a:r>
              <a:rPr lang="en-AU" b="1" dirty="0" smtClean="0"/>
              <a:t>And also align incentives</a:t>
            </a:r>
          </a:p>
          <a:p>
            <a:pPr>
              <a:buNone/>
            </a:pPr>
            <a:endParaRPr lang="en-AU" b="1" dirty="0" smtClean="0"/>
          </a:p>
          <a:p>
            <a:pPr>
              <a:buNone/>
            </a:pPr>
            <a:r>
              <a:rPr lang="en-AU" dirty="0" smtClean="0"/>
              <a:t>Demonstration projects:</a:t>
            </a:r>
          </a:p>
          <a:p>
            <a:r>
              <a:rPr lang="en-AU" dirty="0" smtClean="0"/>
              <a:t>Social Finance UK – Peterborough Prison</a:t>
            </a:r>
          </a:p>
          <a:p>
            <a:r>
              <a:rPr lang="en-AU" dirty="0" smtClean="0"/>
              <a:t>Four further pilots in the UK</a:t>
            </a:r>
          </a:p>
          <a:p>
            <a:r>
              <a:rPr lang="en-AU" dirty="0" smtClean="0"/>
              <a:t>New South Wales Social Impact Bond Pilot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Recommended SIB structure</a:t>
            </a:r>
            <a:endParaRPr lang="en-US" dirty="0"/>
          </a:p>
        </p:txBody>
      </p:sp>
      <p:sp>
        <p:nvSpPr>
          <p:cNvPr id="4" name="TextBox 3"/>
          <p:cNvSpPr txBox="1"/>
          <p:nvPr/>
        </p:nvSpPr>
        <p:spPr>
          <a:xfrm>
            <a:off x="1334684" y="1556792"/>
            <a:ext cx="2289212" cy="1200329"/>
          </a:xfrm>
          <a:prstGeom prst="rect">
            <a:avLst/>
          </a:prstGeom>
          <a:solidFill>
            <a:schemeClr val="accent2"/>
          </a:solidFill>
        </p:spPr>
        <p:txBody>
          <a:bodyPr wrap="square" rtlCol="0">
            <a:spAutoFit/>
          </a:bodyPr>
          <a:lstStyle/>
          <a:p>
            <a:pPr algn="ctr"/>
            <a:endParaRPr lang="en-AU" dirty="0" smtClean="0"/>
          </a:p>
          <a:p>
            <a:pPr algn="ctr"/>
            <a:r>
              <a:rPr lang="en-AU" dirty="0" smtClean="0"/>
              <a:t>Social Impact</a:t>
            </a:r>
          </a:p>
          <a:p>
            <a:pPr algn="ctr"/>
            <a:r>
              <a:rPr lang="en-AU" dirty="0" smtClean="0"/>
              <a:t>Investors</a:t>
            </a:r>
          </a:p>
          <a:p>
            <a:pPr algn="ctr"/>
            <a:endParaRPr lang="en-AU" dirty="0"/>
          </a:p>
        </p:txBody>
      </p:sp>
      <p:sp>
        <p:nvSpPr>
          <p:cNvPr id="5" name="TextBox 4"/>
          <p:cNvSpPr txBox="1"/>
          <p:nvPr/>
        </p:nvSpPr>
        <p:spPr>
          <a:xfrm>
            <a:off x="1334684" y="3537014"/>
            <a:ext cx="2289212" cy="1200329"/>
          </a:xfrm>
          <a:prstGeom prst="rect">
            <a:avLst/>
          </a:prstGeom>
          <a:solidFill>
            <a:schemeClr val="accent1"/>
          </a:solidFill>
        </p:spPr>
        <p:txBody>
          <a:bodyPr wrap="square" rtlCol="0">
            <a:spAutoFit/>
          </a:bodyPr>
          <a:lstStyle/>
          <a:p>
            <a:pPr algn="ctr"/>
            <a:endParaRPr lang="en-AU" dirty="0" smtClean="0"/>
          </a:p>
          <a:p>
            <a:pPr algn="ctr"/>
            <a:r>
              <a:rPr lang="en-AU" dirty="0" smtClean="0"/>
              <a:t>Host not-for-profit organisation (NPO)</a:t>
            </a:r>
          </a:p>
          <a:p>
            <a:pPr algn="ctr"/>
            <a:endParaRPr lang="en-AU" dirty="0"/>
          </a:p>
        </p:txBody>
      </p:sp>
      <p:sp>
        <p:nvSpPr>
          <p:cNvPr id="6" name="TextBox 5"/>
          <p:cNvSpPr txBox="1"/>
          <p:nvPr/>
        </p:nvSpPr>
        <p:spPr>
          <a:xfrm>
            <a:off x="6276190" y="3585790"/>
            <a:ext cx="1794199" cy="923330"/>
          </a:xfrm>
          <a:prstGeom prst="rect">
            <a:avLst/>
          </a:prstGeom>
          <a:solidFill>
            <a:schemeClr val="accent6"/>
          </a:solidFill>
        </p:spPr>
        <p:txBody>
          <a:bodyPr wrap="square" rtlCol="0" anchor="ctr">
            <a:spAutoFit/>
          </a:bodyPr>
          <a:lstStyle/>
          <a:p>
            <a:pPr algn="ctr"/>
            <a:endParaRPr lang="en-AU" dirty="0" smtClean="0"/>
          </a:p>
          <a:p>
            <a:pPr algn="ctr"/>
            <a:r>
              <a:rPr lang="en-AU" dirty="0" smtClean="0"/>
              <a:t>Government</a:t>
            </a:r>
          </a:p>
          <a:p>
            <a:pPr algn="ctr"/>
            <a:endParaRPr lang="en-AU" dirty="0"/>
          </a:p>
        </p:txBody>
      </p:sp>
      <p:sp>
        <p:nvSpPr>
          <p:cNvPr id="7" name="TextBox 6"/>
          <p:cNvSpPr txBox="1"/>
          <p:nvPr/>
        </p:nvSpPr>
        <p:spPr>
          <a:xfrm>
            <a:off x="1334684" y="5530006"/>
            <a:ext cx="2289212" cy="923330"/>
          </a:xfrm>
          <a:prstGeom prst="rect">
            <a:avLst/>
          </a:prstGeom>
          <a:solidFill>
            <a:srgbClr val="A5B592">
              <a:alpha val="50196"/>
            </a:srgbClr>
          </a:solidFill>
        </p:spPr>
        <p:txBody>
          <a:bodyPr wrap="square" rtlCol="0" anchor="ctr">
            <a:spAutoFit/>
          </a:bodyPr>
          <a:lstStyle/>
          <a:p>
            <a:pPr algn="ctr"/>
            <a:endParaRPr lang="en-AU" dirty="0" smtClean="0"/>
          </a:p>
          <a:p>
            <a:pPr algn="ctr"/>
            <a:r>
              <a:rPr lang="en-AU" dirty="0" smtClean="0"/>
              <a:t>Program(</a:t>
            </a:r>
            <a:r>
              <a:rPr lang="en-AU" dirty="0" err="1" smtClean="0"/>
              <a:t>s</a:t>
            </a:r>
            <a:r>
              <a:rPr lang="en-AU" dirty="0" smtClean="0"/>
              <a:t>)</a:t>
            </a:r>
          </a:p>
          <a:p>
            <a:pPr algn="ctr"/>
            <a:endParaRPr lang="en-AU" dirty="0"/>
          </a:p>
        </p:txBody>
      </p:sp>
      <p:sp>
        <p:nvSpPr>
          <p:cNvPr id="10" name="TextBox 9"/>
          <p:cNvSpPr txBox="1"/>
          <p:nvPr/>
        </p:nvSpPr>
        <p:spPr>
          <a:xfrm>
            <a:off x="971600" y="2743184"/>
            <a:ext cx="1716191" cy="523220"/>
          </a:xfrm>
          <a:prstGeom prst="rect">
            <a:avLst/>
          </a:prstGeom>
          <a:noFill/>
        </p:spPr>
        <p:txBody>
          <a:bodyPr wrap="square" rtlCol="0">
            <a:spAutoFit/>
          </a:bodyPr>
          <a:lstStyle/>
          <a:p>
            <a:pPr algn="ctr"/>
            <a:r>
              <a:rPr lang="en-AU" sz="1400" dirty="0" smtClean="0">
                <a:solidFill>
                  <a:schemeClr val="tx1">
                    <a:lumMod val="75000"/>
                    <a:lumOff val="25000"/>
                  </a:schemeClr>
                </a:solidFill>
              </a:rPr>
              <a:t>$</a:t>
            </a:r>
          </a:p>
          <a:p>
            <a:pPr algn="ctr"/>
            <a:r>
              <a:rPr lang="en-AU" sz="1400" dirty="0" smtClean="0">
                <a:solidFill>
                  <a:schemeClr val="tx1">
                    <a:lumMod val="75000"/>
                    <a:lumOff val="25000"/>
                  </a:schemeClr>
                </a:solidFill>
              </a:rPr>
              <a:t>SIB Issue</a:t>
            </a:r>
            <a:endParaRPr lang="en-AU" sz="1400" dirty="0">
              <a:solidFill>
                <a:schemeClr val="tx1">
                  <a:lumMod val="75000"/>
                  <a:lumOff val="25000"/>
                </a:schemeClr>
              </a:solidFill>
            </a:endParaRPr>
          </a:p>
        </p:txBody>
      </p:sp>
      <p:sp>
        <p:nvSpPr>
          <p:cNvPr id="11" name="TextBox 10"/>
          <p:cNvSpPr txBox="1"/>
          <p:nvPr/>
        </p:nvSpPr>
        <p:spPr>
          <a:xfrm>
            <a:off x="2414803" y="2833772"/>
            <a:ext cx="2886321" cy="523220"/>
          </a:xfrm>
          <a:prstGeom prst="rect">
            <a:avLst/>
          </a:prstGeom>
          <a:noFill/>
        </p:spPr>
        <p:txBody>
          <a:bodyPr wrap="square" rtlCol="0">
            <a:spAutoFit/>
          </a:bodyPr>
          <a:lstStyle/>
          <a:p>
            <a:pPr algn="ctr"/>
            <a:r>
              <a:rPr lang="en-AU" sz="1400" dirty="0" smtClean="0">
                <a:solidFill>
                  <a:schemeClr val="tx1">
                    <a:lumMod val="75000"/>
                    <a:lumOff val="25000"/>
                  </a:schemeClr>
                </a:solidFill>
              </a:rPr>
              <a:t>$ Assignment of</a:t>
            </a:r>
          </a:p>
          <a:p>
            <a:pPr algn="ctr"/>
            <a:r>
              <a:rPr lang="en-AU" sz="1400" dirty="0" smtClean="0">
                <a:solidFill>
                  <a:schemeClr val="tx1">
                    <a:lumMod val="75000"/>
                    <a:lumOff val="25000"/>
                  </a:schemeClr>
                </a:solidFill>
              </a:rPr>
              <a:t>Outcome Based Payment</a:t>
            </a:r>
          </a:p>
        </p:txBody>
      </p:sp>
      <p:cxnSp>
        <p:nvCxnSpPr>
          <p:cNvPr id="12" name="Straight Arrow Connector 11"/>
          <p:cNvCxnSpPr/>
          <p:nvPr/>
        </p:nvCxnSpPr>
        <p:spPr>
          <a:xfrm rot="5400000">
            <a:off x="1713198" y="3122493"/>
            <a:ext cx="827146" cy="1588"/>
          </a:xfrm>
          <a:prstGeom prst="straightConnector1">
            <a:avLst/>
          </a:prstGeom>
          <a:ln>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2433278" y="3122493"/>
            <a:ext cx="827146" cy="1588"/>
          </a:xfrm>
          <a:prstGeom prst="straightConnector1">
            <a:avLst/>
          </a:prstGeom>
          <a:ln>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467878" y="3524820"/>
            <a:ext cx="2886321" cy="307777"/>
          </a:xfrm>
          <a:prstGeom prst="rect">
            <a:avLst/>
          </a:prstGeom>
          <a:noFill/>
        </p:spPr>
        <p:txBody>
          <a:bodyPr wrap="square" rtlCol="0">
            <a:spAutoFit/>
          </a:bodyPr>
          <a:lstStyle/>
          <a:p>
            <a:pPr algn="ctr"/>
            <a:r>
              <a:rPr lang="en-AU" sz="1400" dirty="0" smtClean="0">
                <a:solidFill>
                  <a:schemeClr val="tx1">
                    <a:lumMod val="75000"/>
                    <a:lumOff val="25000"/>
                  </a:schemeClr>
                </a:solidFill>
              </a:rPr>
              <a:t>Outcome Based Agreement</a:t>
            </a:r>
          </a:p>
        </p:txBody>
      </p:sp>
      <p:cxnSp>
        <p:nvCxnSpPr>
          <p:cNvPr id="16" name="Straight Arrow Connector 15"/>
          <p:cNvCxnSpPr>
            <a:stCxn id="5" idx="2"/>
            <a:endCxn id="7" idx="0"/>
          </p:cNvCxnSpPr>
          <p:nvPr/>
        </p:nvCxnSpPr>
        <p:spPr>
          <a:xfrm rot="5400000">
            <a:off x="2082959" y="5133674"/>
            <a:ext cx="792663" cy="1588"/>
          </a:xfrm>
          <a:prstGeom prst="straightConnector1">
            <a:avLst/>
          </a:prstGeom>
          <a:ln>
            <a:solidFill>
              <a:schemeClr val="tx1">
                <a:lumMod val="65000"/>
                <a:lumOff val="35000"/>
              </a:schemeClr>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623895" y="3832596"/>
            <a:ext cx="2652295" cy="1588"/>
          </a:xfrm>
          <a:prstGeom prst="straightConnector1">
            <a:avLst/>
          </a:prstGeom>
          <a:ln>
            <a:solidFill>
              <a:schemeClr val="tx1">
                <a:lumMod val="75000"/>
                <a:lumOff val="25000"/>
              </a:schemeClr>
            </a:solidFill>
            <a:prstDash val="dashDot"/>
            <a:headEnd type="triangle"/>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a:off x="3650940" y="4219500"/>
            <a:ext cx="2652295" cy="1588"/>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623895" y="4201343"/>
            <a:ext cx="2652295" cy="307777"/>
          </a:xfrm>
          <a:prstGeom prst="rect">
            <a:avLst/>
          </a:prstGeom>
          <a:noFill/>
        </p:spPr>
        <p:txBody>
          <a:bodyPr wrap="square" rtlCol="0">
            <a:spAutoFit/>
          </a:bodyPr>
          <a:lstStyle/>
          <a:p>
            <a:pPr algn="ctr"/>
            <a:r>
              <a:rPr lang="en-AU" sz="1400" dirty="0" smtClean="0">
                <a:solidFill>
                  <a:schemeClr val="tx1">
                    <a:lumMod val="75000"/>
                    <a:lumOff val="25000"/>
                  </a:schemeClr>
                </a:solidFill>
              </a:rPr>
              <a:t>$ Outcome Based Payment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6938" y="1096963"/>
            <a:ext cx="4810125" cy="467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0994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t>Our overarching conclusions</a:t>
            </a:r>
            <a:endParaRPr lang="en-AU" dirty="0"/>
          </a:p>
        </p:txBody>
      </p:sp>
      <p:sp>
        <p:nvSpPr>
          <p:cNvPr id="3" name="Content Placeholder 2"/>
          <p:cNvSpPr>
            <a:spLocks noGrp="1"/>
          </p:cNvSpPr>
          <p:nvPr>
            <p:ph idx="1"/>
          </p:nvPr>
        </p:nvSpPr>
        <p:spPr/>
        <p:txBody>
          <a:bodyPr>
            <a:normAutofit lnSpcReduction="10000"/>
          </a:bodyPr>
          <a:lstStyle/>
          <a:p>
            <a:pPr>
              <a:buNone/>
            </a:pPr>
            <a:r>
              <a:rPr lang="en-AU" dirty="0" smtClean="0"/>
              <a:t>CSI believes that:</a:t>
            </a:r>
          </a:p>
          <a:p>
            <a:r>
              <a:rPr lang="en-AU" dirty="0" smtClean="0"/>
              <a:t>The SIB concept is feasible and </a:t>
            </a:r>
          </a:p>
          <a:p>
            <a:r>
              <a:rPr lang="en-AU" dirty="0" smtClean="0"/>
              <a:t>NSW does have the necessary ingredients</a:t>
            </a:r>
          </a:p>
          <a:p>
            <a:pPr>
              <a:buNone/>
            </a:pPr>
            <a:r>
              <a:rPr lang="en-AU" dirty="0" smtClean="0"/>
              <a:t>BUT</a:t>
            </a:r>
            <a:endParaRPr lang="en-AU" dirty="0"/>
          </a:p>
          <a:p>
            <a:r>
              <a:rPr lang="en-AU" dirty="0" smtClean="0"/>
              <a:t>There is much work to be done to deliver a SIB pilot in NSW</a:t>
            </a:r>
          </a:p>
          <a:p>
            <a:r>
              <a:rPr lang="en-AU" dirty="0" smtClean="0"/>
              <a:t>The SIB structure must be customized for the local context</a:t>
            </a:r>
          </a:p>
          <a:p>
            <a:r>
              <a:rPr lang="en-AU" b="1" i="1" u="sng" dirty="0" smtClean="0"/>
              <a:t>Evidence and measurement are the biggest challenges</a:t>
            </a:r>
          </a:p>
          <a:p>
            <a:endParaRPr lang="en-AU" dirty="0"/>
          </a:p>
          <a:p>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t>Key challenges ahead</a:t>
            </a:r>
            <a:endParaRPr lang="en-AU" dirty="0"/>
          </a:p>
        </p:txBody>
      </p:sp>
      <p:graphicFrame>
        <p:nvGraphicFramePr>
          <p:cNvPr id="5" name="Diagram 4"/>
          <p:cNvGraphicFramePr/>
          <p:nvPr/>
        </p:nvGraphicFramePr>
        <p:xfrm>
          <a:off x="467544" y="1397000"/>
          <a:ext cx="820891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Block Arc 5"/>
          <p:cNvSpPr/>
          <p:nvPr/>
        </p:nvSpPr>
        <p:spPr>
          <a:xfrm rot="10800000">
            <a:off x="3491880" y="4365104"/>
            <a:ext cx="1944216" cy="1440160"/>
          </a:xfrm>
          <a:prstGeom prst="blockArc">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Development of a capital market for social investment</a:t>
            </a:r>
            <a:endParaRPr lang="en-AU" dirty="0"/>
          </a:p>
        </p:txBody>
      </p:sp>
      <p:sp>
        <p:nvSpPr>
          <p:cNvPr id="3" name="Content Placeholder 2"/>
          <p:cNvSpPr>
            <a:spLocks noGrp="1"/>
          </p:cNvSpPr>
          <p:nvPr>
            <p:ph idx="1"/>
          </p:nvPr>
        </p:nvSpPr>
        <p:spPr>
          <a:xfrm>
            <a:off x="457200" y="1600200"/>
            <a:ext cx="8229600" cy="4709120"/>
          </a:xfrm>
        </p:spPr>
        <p:txBody>
          <a:bodyPr>
            <a:noAutofit/>
          </a:bodyPr>
          <a:lstStyle/>
          <a:p>
            <a:pPr>
              <a:buNone/>
            </a:pPr>
            <a:r>
              <a:rPr lang="en-AU" sz="2400" dirty="0" smtClean="0"/>
              <a:t>Dependent on </a:t>
            </a:r>
            <a:r>
              <a:rPr lang="en-AU" sz="2400" dirty="0"/>
              <a:t>evidence </a:t>
            </a:r>
            <a:r>
              <a:rPr lang="en-AU" sz="2400" dirty="0" smtClean="0"/>
              <a:t>&amp; measurement</a:t>
            </a:r>
            <a:r>
              <a:rPr lang="en-AU" sz="2400" dirty="0"/>
              <a:t>:</a:t>
            </a:r>
          </a:p>
          <a:p>
            <a:pPr lvl="0"/>
            <a:r>
              <a:rPr lang="en-AU" sz="2400" dirty="0" smtClean="0"/>
              <a:t>Quality </a:t>
            </a:r>
            <a:r>
              <a:rPr lang="en-AU" sz="2400" dirty="0"/>
              <a:t>of evidence </a:t>
            </a:r>
            <a:r>
              <a:rPr lang="en-AU" sz="2400" dirty="0" smtClean="0"/>
              <a:t>determined </a:t>
            </a:r>
            <a:r>
              <a:rPr lang="en-AU" sz="2400" dirty="0"/>
              <a:t>by </a:t>
            </a:r>
            <a:r>
              <a:rPr lang="en-AU" sz="2400" dirty="0" smtClean="0"/>
              <a:t>quality </a:t>
            </a:r>
            <a:r>
              <a:rPr lang="en-AU" sz="2400" dirty="0"/>
              <a:t>of </a:t>
            </a:r>
            <a:r>
              <a:rPr lang="en-AU" sz="2400" dirty="0" smtClean="0"/>
              <a:t>measurement.</a:t>
            </a:r>
            <a:endParaRPr lang="en-AU" sz="2400" dirty="0"/>
          </a:p>
          <a:p>
            <a:pPr lvl="0"/>
            <a:r>
              <a:rPr lang="en-AU" sz="2400" dirty="0" smtClean="0"/>
              <a:t>Data </a:t>
            </a:r>
            <a:r>
              <a:rPr lang="en-AU" sz="2400" dirty="0"/>
              <a:t>&amp; analysis accumulates over time to improve the </a:t>
            </a:r>
            <a:r>
              <a:rPr lang="en-AU" sz="2400" dirty="0" smtClean="0"/>
              <a:t>quality</a:t>
            </a:r>
            <a:endParaRPr lang="en-AU" sz="2400" dirty="0"/>
          </a:p>
          <a:p>
            <a:pPr lvl="0"/>
            <a:r>
              <a:rPr lang="en-AU" sz="2400" dirty="0"/>
              <a:t>2 </a:t>
            </a:r>
            <a:r>
              <a:rPr lang="en-AU" sz="2400" dirty="0" smtClean="0"/>
              <a:t>measurement components </a:t>
            </a:r>
            <a:r>
              <a:rPr lang="en-AU" sz="2400" dirty="0"/>
              <a:t>– performance and risk</a:t>
            </a:r>
          </a:p>
          <a:p>
            <a:pPr lvl="0"/>
            <a:r>
              <a:rPr lang="en-AU" sz="2400" dirty="0"/>
              <a:t>Multiple dimensions – program, organisation, system and </a:t>
            </a:r>
            <a:r>
              <a:rPr lang="en-AU" sz="2400" dirty="0" smtClean="0"/>
              <a:t>sector</a:t>
            </a:r>
            <a:endParaRPr lang="en-AU" sz="2400" dirty="0"/>
          </a:p>
          <a:p>
            <a:pPr lvl="0"/>
            <a:r>
              <a:rPr lang="en-AU" sz="2400" dirty="0" smtClean="0"/>
              <a:t>Investment in social innovation </a:t>
            </a:r>
            <a:r>
              <a:rPr lang="en-AU" sz="2400" dirty="0"/>
              <a:t>- early intervention or scale proven innovation</a:t>
            </a:r>
          </a:p>
          <a:p>
            <a:pPr lvl="0"/>
            <a:r>
              <a:rPr lang="en-AU" sz="2400" dirty="0"/>
              <a:t>Transparency and open analysis – publicly available market data and analysis – investor relations</a:t>
            </a:r>
          </a:p>
          <a:p>
            <a:pPr lvl="0"/>
            <a:r>
              <a:rPr lang="en-AU" sz="2400" dirty="0"/>
              <a:t>Market </a:t>
            </a:r>
            <a:r>
              <a:rPr lang="en-AU" sz="2400" dirty="0" smtClean="0"/>
              <a:t>intelligence–products, businesses, markets &amp; funds</a:t>
            </a:r>
            <a:endParaRPr lang="en-AU"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Impacts and Measurement Issues SIB</a:t>
            </a:r>
            <a:endParaRPr lang="en-US" dirty="0"/>
          </a:p>
        </p:txBody>
      </p:sp>
      <p:sp>
        <p:nvSpPr>
          <p:cNvPr id="3" name="Content Placeholder 2"/>
          <p:cNvSpPr>
            <a:spLocks noGrp="1"/>
          </p:cNvSpPr>
          <p:nvPr>
            <p:ph idx="1"/>
          </p:nvPr>
        </p:nvSpPr>
        <p:spPr/>
        <p:txBody>
          <a:bodyPr>
            <a:normAutofit/>
          </a:bodyPr>
          <a:lstStyle/>
          <a:p>
            <a:r>
              <a:rPr lang="en-AU" dirty="0" smtClean="0"/>
              <a:t>Initiative (Ideas, stakeholders, activities)</a:t>
            </a:r>
          </a:p>
          <a:p>
            <a:r>
              <a:rPr lang="en-AU" dirty="0" smtClean="0"/>
              <a:t>Finance (Investors, government funder)</a:t>
            </a:r>
          </a:p>
          <a:p>
            <a:r>
              <a:rPr lang="en-AU" dirty="0" smtClean="0"/>
              <a:t>Targets (Performance benchmarks)</a:t>
            </a:r>
          </a:p>
          <a:p>
            <a:r>
              <a:rPr lang="en-AU" b="1" dirty="0" smtClean="0">
                <a:solidFill>
                  <a:schemeClr val="tx1"/>
                </a:solidFill>
              </a:rPr>
              <a:t>Impact (Immediate outcomes and long-term impacts)</a:t>
            </a:r>
          </a:p>
          <a:p>
            <a:r>
              <a:rPr lang="en-AU" b="1" dirty="0" smtClean="0">
                <a:solidFill>
                  <a:schemeClr val="tx1"/>
                </a:solidFill>
              </a:rPr>
              <a:t>Measurement (Effectiveness and Cost-Benefit)</a:t>
            </a:r>
          </a:p>
          <a:p>
            <a:r>
              <a:rPr lang="en-AU" dirty="0" smtClean="0"/>
              <a:t>Return</a:t>
            </a:r>
          </a:p>
        </p:txBody>
      </p:sp>
    </p:spTree>
    <p:extLst>
      <p:ext uri="{BB962C8B-B14F-4D97-AF65-F5344CB8AC3E}">
        <p14:creationId xmlns:p14="http://schemas.microsoft.com/office/powerpoint/2010/main" val="35780321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31080021"/>
              </p:ext>
            </p:extLst>
          </p:nvPr>
        </p:nvGraphicFramePr>
        <p:xfrm>
          <a:off x="457200" y="2057400"/>
          <a:ext cx="7499350" cy="3748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4086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Centre for Social Impact </a:t>
            </a:r>
            <a:endParaRPr lang="en-AU" dirty="0"/>
          </a:p>
        </p:txBody>
      </p:sp>
      <p:sp>
        <p:nvSpPr>
          <p:cNvPr id="3" name="Content Placeholder 2"/>
          <p:cNvSpPr>
            <a:spLocks noGrp="1"/>
          </p:cNvSpPr>
          <p:nvPr>
            <p:ph idx="1"/>
          </p:nvPr>
        </p:nvSpPr>
        <p:spPr/>
        <p:txBody>
          <a:bodyPr/>
          <a:lstStyle/>
          <a:p>
            <a:r>
              <a:rPr lang="en-AU" dirty="0" smtClean="0"/>
              <a:t>An independent research centre and “do-tank” </a:t>
            </a:r>
          </a:p>
          <a:p>
            <a:r>
              <a:rPr lang="en-AU" dirty="0" smtClean="0"/>
              <a:t>A collaboration of four universities</a:t>
            </a:r>
          </a:p>
          <a:p>
            <a:r>
              <a:rPr lang="en-AU" dirty="0" smtClean="0"/>
              <a:t>Strategic engagement with Commonwealth and state governments</a:t>
            </a:r>
          </a:p>
          <a:p>
            <a:r>
              <a:rPr lang="en-AU" dirty="0" smtClean="0"/>
              <a:t>Strategic engagement with corporates including Macquarie Group Foundation, NAB, </a:t>
            </a:r>
            <a:r>
              <a:rPr lang="en-AU" dirty="0" err="1" smtClean="0"/>
              <a:t>Stockland</a:t>
            </a:r>
            <a:r>
              <a:rPr lang="en-AU" dirty="0" smtClean="0"/>
              <a:t>, BHP Billiton, </a:t>
            </a:r>
            <a:r>
              <a:rPr lang="en-AU" dirty="0" err="1" smtClean="0"/>
              <a:t>JBWere</a:t>
            </a:r>
            <a:r>
              <a:rPr lang="en-AU" dirty="0" smtClean="0"/>
              <a:t>, </a:t>
            </a:r>
            <a:r>
              <a:rPr lang="en-AU" dirty="0" err="1" smtClean="0"/>
              <a:t>Corrs</a:t>
            </a:r>
            <a:r>
              <a:rPr lang="en-AU" dirty="0" smtClean="0"/>
              <a:t> Chambers Westgarth </a:t>
            </a:r>
          </a:p>
          <a:p>
            <a:r>
              <a:rPr lang="en-AU" dirty="0" smtClean="0"/>
              <a:t>Focus on social innovation / enterprise / investment – to support the creation of beneficial social impact</a:t>
            </a:r>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Two Fundamental Questions </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3744006"/>
              </p:ext>
            </p:extLst>
          </p:nvPr>
        </p:nvGraphicFramePr>
        <p:xfrm>
          <a:off x="457200" y="2057400"/>
          <a:ext cx="7499350" cy="3748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45939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Issues</a:t>
            </a:r>
            <a:endParaRPr lang="en-AU" dirty="0"/>
          </a:p>
        </p:txBody>
      </p:sp>
      <p:sp>
        <p:nvSpPr>
          <p:cNvPr id="3" name="Content Placeholder 2"/>
          <p:cNvSpPr>
            <a:spLocks noGrp="1"/>
          </p:cNvSpPr>
          <p:nvPr>
            <p:ph idx="1"/>
          </p:nvPr>
        </p:nvSpPr>
        <p:spPr/>
        <p:txBody>
          <a:bodyPr>
            <a:normAutofit/>
          </a:bodyPr>
          <a:lstStyle/>
          <a:p>
            <a:r>
              <a:rPr lang="en-AU" dirty="0" smtClean="0"/>
              <a:t>Key links to evaluation….</a:t>
            </a:r>
          </a:p>
          <a:p>
            <a:pPr lvl="1"/>
            <a:r>
              <a:rPr lang="en-AU" dirty="0" smtClean="0"/>
              <a:t>Theory of change logic models</a:t>
            </a:r>
          </a:p>
          <a:p>
            <a:pPr lvl="1"/>
            <a:r>
              <a:rPr lang="en-AU" dirty="0" smtClean="0"/>
              <a:t>Impact evaluation </a:t>
            </a:r>
          </a:p>
          <a:p>
            <a:pPr lvl="1"/>
            <a:r>
              <a:rPr lang="en-AU" dirty="0" smtClean="0"/>
              <a:t>Economic evaluation (Cost-Benefit Analysis)</a:t>
            </a:r>
          </a:p>
          <a:p>
            <a:pPr lvl="1"/>
            <a:endParaRPr lang="en-AU" dirty="0"/>
          </a:p>
          <a:p>
            <a:pPr lvl="1"/>
            <a:r>
              <a:rPr lang="en-AU" dirty="0" smtClean="0"/>
              <a:t>In the case of the SIB a quantitative approach is required as is economic evaluation but broader evaluation</a:t>
            </a:r>
          </a:p>
        </p:txBody>
      </p:sp>
    </p:spTree>
    <p:extLst>
      <p:ext uri="{BB962C8B-B14F-4D97-AF65-F5344CB8AC3E}">
        <p14:creationId xmlns:p14="http://schemas.microsoft.com/office/powerpoint/2010/main" val="3218485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Methodological Issues</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8379362"/>
              </p:ext>
            </p:extLst>
          </p:nvPr>
        </p:nvGraphicFramePr>
        <p:xfrm>
          <a:off x="457200" y="2057400"/>
          <a:ext cx="7499350" cy="3748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10169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Research Methods</a:t>
            </a:r>
            <a:endParaRPr lang="en-AU" dirty="0"/>
          </a:p>
        </p:txBody>
      </p:sp>
      <p:sp>
        <p:nvSpPr>
          <p:cNvPr id="3" name="Content Placeholder 2"/>
          <p:cNvSpPr>
            <a:spLocks noGrp="1"/>
          </p:cNvSpPr>
          <p:nvPr>
            <p:ph idx="1"/>
          </p:nvPr>
        </p:nvSpPr>
        <p:spPr/>
        <p:txBody>
          <a:bodyPr/>
          <a:lstStyle/>
          <a:p>
            <a:r>
              <a:rPr lang="en-AU" dirty="0"/>
              <a:t>Quantitative </a:t>
            </a:r>
            <a:r>
              <a:rPr lang="en-AU" dirty="0" smtClean="0"/>
              <a:t>research methods </a:t>
            </a:r>
            <a:endParaRPr lang="en-AU" dirty="0"/>
          </a:p>
          <a:p>
            <a:pPr lvl="1"/>
            <a:r>
              <a:rPr lang="en-AU" dirty="0" smtClean="0"/>
              <a:t>Randomised control trials</a:t>
            </a:r>
          </a:p>
          <a:p>
            <a:pPr lvl="1"/>
            <a:r>
              <a:rPr lang="en-AU" dirty="0" smtClean="0"/>
              <a:t>Quasi-experimental </a:t>
            </a:r>
          </a:p>
          <a:p>
            <a:pPr lvl="2"/>
            <a:r>
              <a:rPr lang="en-AU" dirty="0" smtClean="0"/>
              <a:t>Longitudinal data, cross-sectional, time series data</a:t>
            </a:r>
          </a:p>
        </p:txBody>
      </p:sp>
    </p:spTree>
    <p:extLst>
      <p:ext uri="{BB962C8B-B14F-4D97-AF65-F5344CB8AC3E}">
        <p14:creationId xmlns:p14="http://schemas.microsoft.com/office/powerpoint/2010/main" val="35651235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Research methods</a:t>
            </a:r>
            <a:br>
              <a:rPr lang="en-AU" dirty="0" smtClean="0"/>
            </a:br>
            <a:r>
              <a:rPr lang="en-AU" dirty="0" smtClean="0"/>
              <a:t>Quantitative</a:t>
            </a:r>
            <a:endParaRPr lang="en-AU" dirty="0"/>
          </a:p>
        </p:txBody>
      </p:sp>
      <p:sp>
        <p:nvSpPr>
          <p:cNvPr id="3" name="Content Placeholder 2"/>
          <p:cNvSpPr>
            <a:spLocks noGrp="1"/>
          </p:cNvSpPr>
          <p:nvPr>
            <p:ph idx="1"/>
          </p:nvPr>
        </p:nvSpPr>
        <p:spPr/>
        <p:txBody>
          <a:bodyPr>
            <a:normAutofit/>
          </a:bodyPr>
          <a:lstStyle/>
          <a:p>
            <a:r>
              <a:rPr lang="en-AU" dirty="0" smtClean="0"/>
              <a:t>Randomised Control Trials</a:t>
            </a:r>
          </a:p>
          <a:p>
            <a:endParaRPr lang="en-AU" dirty="0" smtClean="0"/>
          </a:p>
          <a:p>
            <a:endParaRPr lang="en-AU" dirty="0"/>
          </a:p>
          <a:p>
            <a:endParaRPr lang="en-AU" dirty="0" smtClean="0"/>
          </a:p>
          <a:p>
            <a:endParaRPr lang="en-AU" dirty="0"/>
          </a:p>
          <a:p>
            <a:endParaRPr lang="en-AU" dirty="0" smtClean="0"/>
          </a:p>
          <a:p>
            <a:r>
              <a:rPr lang="en-AU" sz="1500" dirty="0" smtClean="0"/>
              <a:t>Source: Magenta Book Background Papers Paper 7: why do social experiments? (p3)</a:t>
            </a:r>
          </a:p>
          <a:p>
            <a:endParaRPr lang="en-AU"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782" y="2564904"/>
            <a:ext cx="8565833" cy="2072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18122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Research methods</a:t>
            </a:r>
            <a:br>
              <a:rPr lang="en-AU" dirty="0"/>
            </a:br>
            <a:r>
              <a:rPr lang="en-AU" dirty="0" smtClean="0"/>
              <a:t>Quantitative - RCT</a:t>
            </a:r>
            <a:endParaRPr lang="en-AU" dirty="0"/>
          </a:p>
        </p:txBody>
      </p:sp>
      <p:sp>
        <p:nvSpPr>
          <p:cNvPr id="3" name="Content Placeholder 2"/>
          <p:cNvSpPr>
            <a:spLocks noGrp="1"/>
          </p:cNvSpPr>
          <p:nvPr>
            <p:ph idx="1"/>
          </p:nvPr>
        </p:nvSpPr>
        <p:spPr/>
        <p:txBody>
          <a:bodyPr/>
          <a:lstStyle/>
          <a:p>
            <a:r>
              <a:rPr lang="en-AU" i="1" dirty="0" smtClean="0">
                <a:solidFill>
                  <a:schemeClr val="tx1"/>
                </a:solidFill>
              </a:rPr>
              <a:t>What is the key benefit of the RCT?</a:t>
            </a:r>
          </a:p>
          <a:p>
            <a:pPr lvl="1"/>
            <a:r>
              <a:rPr lang="en-AU" dirty="0" smtClean="0"/>
              <a:t>With a large enough sample no </a:t>
            </a:r>
            <a:r>
              <a:rPr lang="en-AU" dirty="0"/>
              <a:t>systematic </a:t>
            </a:r>
            <a:r>
              <a:rPr lang="en-AU" dirty="0" smtClean="0"/>
              <a:t>difference in the treatment and </a:t>
            </a:r>
            <a:r>
              <a:rPr lang="en-AU" dirty="0"/>
              <a:t>control </a:t>
            </a:r>
            <a:r>
              <a:rPr lang="en-AU" dirty="0" smtClean="0"/>
              <a:t>groups is apparent. </a:t>
            </a:r>
          </a:p>
          <a:p>
            <a:pPr lvl="1"/>
            <a:r>
              <a:rPr lang="en-AU" dirty="0" smtClean="0"/>
              <a:t>Hence statistically </a:t>
            </a:r>
            <a:r>
              <a:rPr lang="en-AU" dirty="0"/>
              <a:t>significant difference in the average value of outcomes for the </a:t>
            </a:r>
            <a:r>
              <a:rPr lang="en-AU" dirty="0" smtClean="0"/>
              <a:t>treatment and control </a:t>
            </a:r>
            <a:r>
              <a:rPr lang="en-AU" dirty="0"/>
              <a:t>group </a:t>
            </a:r>
            <a:r>
              <a:rPr lang="en-AU" dirty="0" smtClean="0"/>
              <a:t>(Δ</a:t>
            </a:r>
            <a:r>
              <a:rPr lang="en-AU" dirty="0"/>
              <a:t>= </a:t>
            </a:r>
            <a:r>
              <a:rPr lang="en-AU" dirty="0" err="1" smtClean="0"/>
              <a:t>Y</a:t>
            </a:r>
            <a:r>
              <a:rPr lang="en-AU" baseline="30000" dirty="0" err="1" smtClean="0"/>
              <a:t>p</a:t>
            </a:r>
            <a:r>
              <a:rPr lang="en-AU" dirty="0" err="1" smtClean="0"/>
              <a:t>-Y</a:t>
            </a:r>
            <a:r>
              <a:rPr lang="en-AU" baseline="30000" dirty="0" err="1" smtClean="0"/>
              <a:t>c</a:t>
            </a:r>
            <a:r>
              <a:rPr lang="en-AU" dirty="0" smtClean="0"/>
              <a:t>) must be the result of the </a:t>
            </a:r>
            <a:r>
              <a:rPr lang="en-AU" dirty="0"/>
              <a:t>impact of the </a:t>
            </a:r>
            <a:r>
              <a:rPr lang="en-AU" dirty="0" smtClean="0"/>
              <a:t>initiative alone. </a:t>
            </a:r>
            <a:endParaRPr lang="en-AU" dirty="0"/>
          </a:p>
        </p:txBody>
      </p:sp>
    </p:spTree>
    <p:extLst>
      <p:ext uri="{BB962C8B-B14F-4D97-AF65-F5344CB8AC3E}">
        <p14:creationId xmlns:p14="http://schemas.microsoft.com/office/powerpoint/2010/main" val="12884314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Research methods</a:t>
            </a:r>
            <a:br>
              <a:rPr lang="en-AU" dirty="0"/>
            </a:br>
            <a:r>
              <a:rPr lang="en-AU" dirty="0"/>
              <a:t>Quantitative - RCT</a:t>
            </a:r>
          </a:p>
        </p:txBody>
      </p:sp>
      <p:sp>
        <p:nvSpPr>
          <p:cNvPr id="3" name="Content Placeholder 2"/>
          <p:cNvSpPr>
            <a:spLocks noGrp="1"/>
          </p:cNvSpPr>
          <p:nvPr>
            <p:ph idx="1"/>
          </p:nvPr>
        </p:nvSpPr>
        <p:spPr/>
        <p:txBody>
          <a:bodyPr>
            <a:normAutofit/>
          </a:bodyPr>
          <a:lstStyle/>
          <a:p>
            <a:r>
              <a:rPr lang="en-AU" i="1" dirty="0" smtClean="0">
                <a:solidFill>
                  <a:schemeClr val="tx1"/>
                </a:solidFill>
              </a:rPr>
              <a:t>What are issues in the use of RCT? </a:t>
            </a:r>
          </a:p>
          <a:p>
            <a:pPr lvl="1"/>
            <a:r>
              <a:rPr lang="en-AU" dirty="0" smtClean="0"/>
              <a:t>It disturbs what would naturally occur (generally)</a:t>
            </a:r>
          </a:p>
          <a:p>
            <a:pPr lvl="1"/>
            <a:r>
              <a:rPr lang="en-AU" dirty="0" smtClean="0"/>
              <a:t>Samples used are often relatively small so that only the </a:t>
            </a:r>
            <a:r>
              <a:rPr lang="en-AU" u="sng" dirty="0" smtClean="0"/>
              <a:t>average</a:t>
            </a:r>
            <a:r>
              <a:rPr lang="en-AU" dirty="0" smtClean="0"/>
              <a:t> differential impact can be reported (but there may be significant within group differences) </a:t>
            </a:r>
          </a:p>
          <a:p>
            <a:pPr lvl="1"/>
            <a:r>
              <a:rPr lang="en-AU" dirty="0"/>
              <a:t>The Hawthorne Effect: those selected in the treatment group may act differently than they otherwise would because they have been selected for treatment. Those in the control group may also act differently ‘resentful demoralisation’ </a:t>
            </a:r>
          </a:p>
          <a:p>
            <a:pPr marL="457200" lvl="1" indent="0">
              <a:buNone/>
            </a:pPr>
            <a:r>
              <a:rPr lang="en-AU" dirty="0" smtClean="0"/>
              <a:t>  </a:t>
            </a:r>
            <a:r>
              <a:rPr lang="en-AU" dirty="0" err="1" smtClean="0"/>
              <a:t>cont</a:t>
            </a:r>
            <a:r>
              <a:rPr lang="en-AU" dirty="0" smtClean="0"/>
              <a:t>….</a:t>
            </a:r>
          </a:p>
        </p:txBody>
      </p:sp>
    </p:spTree>
    <p:extLst>
      <p:ext uri="{BB962C8B-B14F-4D97-AF65-F5344CB8AC3E}">
        <p14:creationId xmlns:p14="http://schemas.microsoft.com/office/powerpoint/2010/main" val="24826050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Research methods</a:t>
            </a:r>
            <a:br>
              <a:rPr lang="en-AU" dirty="0"/>
            </a:br>
            <a:r>
              <a:rPr lang="en-AU" dirty="0"/>
              <a:t>Quantitative - RCT</a:t>
            </a:r>
          </a:p>
        </p:txBody>
      </p:sp>
      <p:sp>
        <p:nvSpPr>
          <p:cNvPr id="3" name="Content Placeholder 2"/>
          <p:cNvSpPr>
            <a:spLocks noGrp="1"/>
          </p:cNvSpPr>
          <p:nvPr>
            <p:ph idx="1"/>
          </p:nvPr>
        </p:nvSpPr>
        <p:spPr/>
        <p:txBody>
          <a:bodyPr>
            <a:normAutofit/>
          </a:bodyPr>
          <a:lstStyle/>
          <a:p>
            <a:pPr lvl="1"/>
            <a:r>
              <a:rPr lang="en-AU" dirty="0" smtClean="0"/>
              <a:t>Substitution bias and contamination or crossover effects: some or many in the control group seek out or are provided with alternative options for treatment or in fact receive the treatment in one form or another</a:t>
            </a:r>
          </a:p>
          <a:p>
            <a:pPr lvl="1"/>
            <a:r>
              <a:rPr lang="en-AU" dirty="0" smtClean="0"/>
              <a:t>Scale bias: RCT are generally small and run </a:t>
            </a:r>
            <a:r>
              <a:rPr lang="en-AU" dirty="0"/>
              <a:t>as demonstrations </a:t>
            </a:r>
            <a:r>
              <a:rPr lang="en-AU" dirty="0" smtClean="0"/>
              <a:t>and as such may </a:t>
            </a:r>
            <a:r>
              <a:rPr lang="en-AU" dirty="0"/>
              <a:t>fail to capture community wide </a:t>
            </a:r>
            <a:r>
              <a:rPr lang="en-AU" dirty="0" smtClean="0"/>
              <a:t>effects</a:t>
            </a:r>
          </a:p>
          <a:p>
            <a:pPr lvl="1"/>
            <a:r>
              <a:rPr lang="en-AU" dirty="0" smtClean="0"/>
              <a:t>Causality:  Focus on effectiveness outcomes alone but no explanation of why the initiative works,  </a:t>
            </a:r>
          </a:p>
          <a:p>
            <a:pPr lvl="1"/>
            <a:endParaRPr lang="en-AU" dirty="0"/>
          </a:p>
        </p:txBody>
      </p:sp>
    </p:spTree>
    <p:extLst>
      <p:ext uri="{BB962C8B-B14F-4D97-AF65-F5344CB8AC3E}">
        <p14:creationId xmlns:p14="http://schemas.microsoft.com/office/powerpoint/2010/main" val="17362602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Research methods</a:t>
            </a:r>
            <a:br>
              <a:rPr lang="en-AU" dirty="0"/>
            </a:br>
            <a:r>
              <a:rPr lang="en-AU" dirty="0"/>
              <a:t>Quantitative - RCT</a:t>
            </a:r>
          </a:p>
        </p:txBody>
      </p:sp>
      <p:sp>
        <p:nvSpPr>
          <p:cNvPr id="3" name="Content Placeholder 2"/>
          <p:cNvSpPr>
            <a:spLocks noGrp="1"/>
          </p:cNvSpPr>
          <p:nvPr>
            <p:ph idx="1"/>
          </p:nvPr>
        </p:nvSpPr>
        <p:spPr/>
        <p:txBody>
          <a:bodyPr>
            <a:normAutofit/>
          </a:bodyPr>
          <a:lstStyle/>
          <a:p>
            <a:r>
              <a:rPr lang="en-AU" i="1" dirty="0" smtClean="0"/>
              <a:t>What are the ethical issues in RCT?</a:t>
            </a:r>
          </a:p>
          <a:p>
            <a:pPr lvl="1"/>
            <a:r>
              <a:rPr lang="en-AU" dirty="0" smtClean="0"/>
              <a:t>In spite of the claim that prior to the evidence, we don’t know whether the initiative is successful or not, there is generally a presumption that the initiative is superior </a:t>
            </a:r>
            <a:r>
              <a:rPr lang="en-AU" dirty="0"/>
              <a:t>to the </a:t>
            </a:r>
            <a:r>
              <a:rPr lang="en-AU" dirty="0" smtClean="0"/>
              <a:t>counterfactual. </a:t>
            </a:r>
            <a:r>
              <a:rPr lang="en-AU" dirty="0"/>
              <a:t>That is, after all, why the program has been implemented. </a:t>
            </a:r>
            <a:endParaRPr lang="en-AU" dirty="0" smtClean="0"/>
          </a:p>
          <a:p>
            <a:pPr lvl="1"/>
            <a:r>
              <a:rPr lang="en-AU" dirty="0"/>
              <a:t>Those who do not receive treatment are at an assumed to be at a disadvantage. An allocation of study participants to the ‘non-treatment’ group is an assignment to a predicted worse outcome for the client. </a:t>
            </a:r>
          </a:p>
        </p:txBody>
      </p:sp>
    </p:spTree>
    <p:extLst>
      <p:ext uri="{BB962C8B-B14F-4D97-AF65-F5344CB8AC3E}">
        <p14:creationId xmlns:p14="http://schemas.microsoft.com/office/powerpoint/2010/main" val="29892200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Research methods</a:t>
            </a:r>
            <a:br>
              <a:rPr lang="en-AU" smtClean="0"/>
            </a:br>
            <a:r>
              <a:rPr lang="en-AU" smtClean="0"/>
              <a:t>Quantitative - RCT</a:t>
            </a:r>
            <a:endParaRPr lang="en-AU" dirty="0"/>
          </a:p>
        </p:txBody>
      </p:sp>
      <p:sp>
        <p:nvSpPr>
          <p:cNvPr id="3" name="Content Placeholder 2"/>
          <p:cNvSpPr>
            <a:spLocks noGrp="1"/>
          </p:cNvSpPr>
          <p:nvPr>
            <p:ph idx="1"/>
          </p:nvPr>
        </p:nvSpPr>
        <p:spPr/>
        <p:txBody>
          <a:bodyPr>
            <a:normAutofit lnSpcReduction="10000"/>
          </a:bodyPr>
          <a:lstStyle/>
          <a:p>
            <a:pPr lvl="1"/>
            <a:r>
              <a:rPr lang="en-AU" dirty="0" smtClean="0"/>
              <a:t>The ethical problem remains even in the case of resource constraints. Such constraints mean that not all who are eligible and wish to participate in the initiative can do so. This is because services delivering the initiative may adhere to a needs-based allocation policy. </a:t>
            </a:r>
          </a:p>
          <a:p>
            <a:pPr lvl="1"/>
            <a:r>
              <a:rPr lang="en-AU" dirty="0" smtClean="0"/>
              <a:t>The process of randomisation may interfere with such an allocation system as it replaces a needs-based allocation model with one based on random allocation. The implementation of the RCT means that some potential clients with high needs have missed receiving support under the program where otherwise they would have received support.</a:t>
            </a:r>
          </a:p>
          <a:p>
            <a:endParaRPr lang="en-AU" dirty="0"/>
          </a:p>
        </p:txBody>
      </p:sp>
    </p:spTree>
    <p:extLst>
      <p:ext uri="{BB962C8B-B14F-4D97-AF65-F5344CB8AC3E}">
        <p14:creationId xmlns:p14="http://schemas.microsoft.com/office/powerpoint/2010/main" val="2997251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Four transformations</a:t>
            </a:r>
            <a:endParaRPr lang="en-AU" dirty="0"/>
          </a:p>
        </p:txBody>
      </p:sp>
      <p:sp>
        <p:nvSpPr>
          <p:cNvPr id="3" name="Content Placeholder 2"/>
          <p:cNvSpPr>
            <a:spLocks noGrp="1"/>
          </p:cNvSpPr>
          <p:nvPr>
            <p:ph idx="1"/>
          </p:nvPr>
        </p:nvSpPr>
        <p:spPr/>
        <p:txBody>
          <a:bodyPr>
            <a:normAutofit lnSpcReduction="10000"/>
          </a:bodyPr>
          <a:lstStyle/>
          <a:p>
            <a:r>
              <a:rPr lang="en-AU" b="1" dirty="0" smtClean="0"/>
              <a:t>Individuals: </a:t>
            </a:r>
            <a:r>
              <a:rPr lang="en-AU" dirty="0" smtClean="0"/>
              <a:t>From philanthropy to social impact investing</a:t>
            </a:r>
          </a:p>
          <a:p>
            <a:r>
              <a:rPr lang="en-AU" b="1" dirty="0" smtClean="0"/>
              <a:t>Government: </a:t>
            </a:r>
            <a:r>
              <a:rPr lang="en-AU" dirty="0" smtClean="0"/>
              <a:t>From short term output driven commissioning to long term outcome based – “payment for success”</a:t>
            </a:r>
          </a:p>
          <a:p>
            <a:r>
              <a:rPr lang="en-AU" b="1" dirty="0" smtClean="0"/>
              <a:t>Not-for-profit organisations: </a:t>
            </a:r>
            <a:r>
              <a:rPr lang="en-AU" dirty="0" smtClean="0"/>
              <a:t>From grant dependence to social enterprise</a:t>
            </a:r>
          </a:p>
          <a:p>
            <a:r>
              <a:rPr lang="en-AU" b="1" dirty="0" smtClean="0"/>
              <a:t>Financial Innovation: </a:t>
            </a:r>
            <a:r>
              <a:rPr lang="en-AU" dirty="0" smtClean="0"/>
              <a:t>Financial mechanisms that blend commercial and social returns e.g. Microfinance and social impact bonds </a:t>
            </a:r>
            <a:endParaRPr lang="en-A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Research methods</a:t>
            </a:r>
            <a:br>
              <a:rPr lang="en-AU" dirty="0"/>
            </a:br>
            <a:r>
              <a:rPr lang="en-AU" dirty="0"/>
              <a:t>Quantitative </a:t>
            </a:r>
            <a:r>
              <a:rPr lang="en-AU" dirty="0" smtClean="0"/>
              <a:t>– Quasi-experimental</a:t>
            </a:r>
            <a:endParaRPr lang="en-AU" dirty="0"/>
          </a:p>
        </p:txBody>
      </p:sp>
      <p:sp>
        <p:nvSpPr>
          <p:cNvPr id="3" name="Content Placeholder 2"/>
          <p:cNvSpPr>
            <a:spLocks noGrp="1"/>
          </p:cNvSpPr>
          <p:nvPr>
            <p:ph idx="1"/>
          </p:nvPr>
        </p:nvSpPr>
        <p:spPr/>
        <p:txBody>
          <a:bodyPr/>
          <a:lstStyle/>
          <a:p>
            <a:r>
              <a:rPr lang="en-AU" dirty="0" smtClean="0"/>
              <a:t>Quasi-experimental studies are studies which either use ‘naturally occurring’ experiments or statistical techniques to generate measures of effectiveness </a:t>
            </a:r>
            <a:endParaRPr lang="en-AU" dirty="0"/>
          </a:p>
          <a:p>
            <a:pPr lvl="1"/>
            <a:r>
              <a:rPr lang="en-AU" dirty="0"/>
              <a:t>Single group pre and </a:t>
            </a:r>
            <a:r>
              <a:rPr lang="en-AU" dirty="0" smtClean="0"/>
              <a:t>post-initiative </a:t>
            </a:r>
            <a:endParaRPr lang="en-AU" dirty="0"/>
          </a:p>
          <a:p>
            <a:pPr lvl="1"/>
            <a:r>
              <a:rPr lang="en-AU" dirty="0"/>
              <a:t>Two group pre and </a:t>
            </a:r>
            <a:r>
              <a:rPr lang="en-AU" dirty="0" smtClean="0"/>
              <a:t>post-initiative with or without statistical matching (e.g., via propensity </a:t>
            </a:r>
            <a:r>
              <a:rPr lang="en-AU" dirty="0"/>
              <a:t>score </a:t>
            </a:r>
            <a:r>
              <a:rPr lang="en-AU" dirty="0" smtClean="0"/>
              <a:t>methods)</a:t>
            </a:r>
          </a:p>
          <a:p>
            <a:pPr lvl="1"/>
            <a:r>
              <a:rPr lang="en-AU" dirty="0" smtClean="0"/>
              <a:t>Interrupted </a:t>
            </a:r>
            <a:r>
              <a:rPr lang="en-AU" dirty="0"/>
              <a:t>time series </a:t>
            </a:r>
            <a:r>
              <a:rPr lang="en-AU" dirty="0" smtClean="0"/>
              <a:t>design</a:t>
            </a:r>
            <a:endParaRPr lang="en-AU" dirty="0"/>
          </a:p>
          <a:p>
            <a:endParaRPr lang="en-AU" dirty="0"/>
          </a:p>
        </p:txBody>
      </p:sp>
    </p:spTree>
    <p:extLst>
      <p:ext uri="{BB962C8B-B14F-4D97-AF65-F5344CB8AC3E}">
        <p14:creationId xmlns:p14="http://schemas.microsoft.com/office/powerpoint/2010/main" val="13297854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Research methods</a:t>
            </a:r>
            <a:br>
              <a:rPr lang="en-AU" dirty="0"/>
            </a:br>
            <a:r>
              <a:rPr lang="en-AU" dirty="0"/>
              <a:t>Quantitative – Quasi-experimental</a:t>
            </a:r>
          </a:p>
        </p:txBody>
      </p:sp>
      <p:sp>
        <p:nvSpPr>
          <p:cNvPr id="3" name="Content Placeholder 2"/>
          <p:cNvSpPr>
            <a:spLocks noGrp="1"/>
          </p:cNvSpPr>
          <p:nvPr>
            <p:ph idx="1"/>
          </p:nvPr>
        </p:nvSpPr>
        <p:spPr/>
        <p:txBody>
          <a:bodyPr/>
          <a:lstStyle/>
          <a:p>
            <a:r>
              <a:rPr lang="en-AU" dirty="0" smtClean="0"/>
              <a:t>Single group </a:t>
            </a:r>
            <a:r>
              <a:rPr lang="en-AU" dirty="0"/>
              <a:t>pre and post-initiative </a:t>
            </a:r>
            <a:r>
              <a:rPr lang="en-AU" dirty="0" smtClean="0"/>
              <a:t>(problematic – </a:t>
            </a:r>
            <a:r>
              <a:rPr lang="en-AU" dirty="0" smtClean="0">
                <a:solidFill>
                  <a:srgbClr val="FF0000"/>
                </a:solidFill>
              </a:rPr>
              <a:t>why?</a:t>
            </a:r>
            <a:r>
              <a:rPr lang="en-AU" dirty="0" smtClean="0"/>
              <a:t>)</a:t>
            </a:r>
            <a:endParaRPr lang="en-A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 y="3192338"/>
            <a:ext cx="8515350" cy="219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863588" y="5229200"/>
            <a:ext cx="7416824" cy="307777"/>
          </a:xfrm>
          <a:prstGeom prst="rect">
            <a:avLst/>
          </a:prstGeom>
        </p:spPr>
        <p:txBody>
          <a:bodyPr wrap="square">
            <a:spAutoFit/>
          </a:bodyPr>
          <a:lstStyle/>
          <a:p>
            <a:r>
              <a:rPr lang="en-AU" sz="1400" dirty="0"/>
              <a:t>Magenta Book Background Papers Paper 7: why do social experiments? </a:t>
            </a:r>
          </a:p>
        </p:txBody>
      </p:sp>
    </p:spTree>
    <p:extLst>
      <p:ext uri="{BB962C8B-B14F-4D97-AF65-F5344CB8AC3E}">
        <p14:creationId xmlns:p14="http://schemas.microsoft.com/office/powerpoint/2010/main" val="31654686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Research methods</a:t>
            </a:r>
            <a:br>
              <a:rPr lang="en-AU" dirty="0"/>
            </a:br>
            <a:r>
              <a:rPr lang="en-AU" dirty="0"/>
              <a:t>Quantitative – Quasi-experimental</a:t>
            </a:r>
          </a:p>
        </p:txBody>
      </p:sp>
      <p:sp>
        <p:nvSpPr>
          <p:cNvPr id="3" name="Content Placeholder 2"/>
          <p:cNvSpPr>
            <a:spLocks noGrp="1"/>
          </p:cNvSpPr>
          <p:nvPr>
            <p:ph idx="1"/>
          </p:nvPr>
        </p:nvSpPr>
        <p:spPr/>
        <p:txBody>
          <a:bodyPr/>
          <a:lstStyle/>
          <a:p>
            <a:r>
              <a:rPr lang="en-AU" sz="2000" dirty="0" smtClean="0"/>
              <a:t>Comparison group design (with controls in the case of relevant longitudinal or cross-sectional survey data) and matching samples</a:t>
            </a:r>
            <a:endParaRPr lang="en-AU"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179335"/>
            <a:ext cx="8676456" cy="362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80928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Key elements for robust measurement</a:t>
            </a:r>
            <a:endParaRPr lang="en-AU" dirty="0"/>
          </a:p>
        </p:txBody>
      </p:sp>
      <p:sp>
        <p:nvSpPr>
          <p:cNvPr id="3" name="Content Placeholder 2"/>
          <p:cNvSpPr>
            <a:spLocks noGrp="1"/>
          </p:cNvSpPr>
          <p:nvPr>
            <p:ph idx="1"/>
          </p:nvPr>
        </p:nvSpPr>
        <p:spPr/>
        <p:txBody>
          <a:bodyPr>
            <a:noAutofit/>
          </a:bodyPr>
          <a:lstStyle/>
          <a:p>
            <a:pPr lvl="0"/>
            <a:r>
              <a:rPr lang="en-AU" sz="2400" dirty="0" smtClean="0"/>
              <a:t>Emphasis </a:t>
            </a:r>
            <a:r>
              <a:rPr lang="en-AU" sz="2400" dirty="0"/>
              <a:t>on client outcomes –clearly defined outcomes which articulate success and failure (continuum)</a:t>
            </a:r>
          </a:p>
          <a:p>
            <a:pPr lvl="0"/>
            <a:r>
              <a:rPr lang="en-AU" sz="2400" dirty="0"/>
              <a:t>Longitudinal methods - not short term inputs and outputs</a:t>
            </a:r>
          </a:p>
          <a:p>
            <a:pPr lvl="0"/>
            <a:r>
              <a:rPr lang="en-AU" sz="2400" dirty="0"/>
              <a:t>Cohort definition and segmentation – in the context of the wider population</a:t>
            </a:r>
          </a:p>
          <a:p>
            <a:pPr lvl="0"/>
            <a:r>
              <a:rPr lang="en-AU" sz="2400" dirty="0"/>
              <a:t>Measure the “treatment” effect</a:t>
            </a:r>
          </a:p>
          <a:p>
            <a:pPr lvl="0"/>
            <a:r>
              <a:rPr lang="en-AU" sz="2400" dirty="0"/>
              <a:t>Invest in understanding and measuring the </a:t>
            </a:r>
            <a:r>
              <a:rPr lang="en-AU" sz="2400" dirty="0" smtClean="0"/>
              <a:t>counterfactual</a:t>
            </a:r>
            <a:endParaRPr lang="en-AU" sz="2400" dirty="0"/>
          </a:p>
          <a:p>
            <a:pPr lvl="0"/>
            <a:r>
              <a:rPr lang="en-AU" sz="2400" dirty="0"/>
              <a:t>Linked administrative data sets – not just </a:t>
            </a:r>
            <a:r>
              <a:rPr lang="en-AU" sz="2400" dirty="0" smtClean="0"/>
              <a:t>in heath</a:t>
            </a:r>
            <a:endParaRPr lang="en-AU" sz="2400" dirty="0"/>
          </a:p>
          <a:p>
            <a:pPr lvl="0"/>
            <a:r>
              <a:rPr lang="en-AU" sz="2400" dirty="0"/>
              <a:t>Link program and organisation data to administrative data</a:t>
            </a:r>
          </a:p>
          <a:p>
            <a:pPr lvl="0"/>
            <a:r>
              <a:rPr lang="en-AU" sz="2400" dirty="0"/>
              <a:t>Evaluate using both social and economic dimensions – VFM </a:t>
            </a:r>
            <a:r>
              <a:rPr lang="en-AU" sz="2400" dirty="0" smtClean="0"/>
              <a:t>&amp; SROI</a:t>
            </a:r>
            <a:endParaRPr lang="en-AU" sz="2400" dirty="0"/>
          </a:p>
        </p:txBody>
      </p:sp>
    </p:spTree>
    <p:extLst>
      <p:ext uri="{BB962C8B-B14F-4D97-AF65-F5344CB8AC3E}">
        <p14:creationId xmlns:p14="http://schemas.microsoft.com/office/powerpoint/2010/main" val="18754866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Economic Evaluation</a:t>
            </a:r>
            <a:endParaRPr lang="en-US" dirty="0"/>
          </a:p>
        </p:txBody>
      </p:sp>
      <p:sp>
        <p:nvSpPr>
          <p:cNvPr id="3" name="Content Placeholder 2"/>
          <p:cNvSpPr>
            <a:spLocks noGrp="1"/>
          </p:cNvSpPr>
          <p:nvPr>
            <p:ph idx="1"/>
          </p:nvPr>
        </p:nvSpPr>
        <p:spPr/>
        <p:txBody>
          <a:bodyPr>
            <a:normAutofit/>
          </a:bodyPr>
          <a:lstStyle/>
          <a:p>
            <a:r>
              <a:rPr lang="en-AU" dirty="0" smtClean="0"/>
              <a:t>The SIB relies crucially on an evaluation of dollar impact for the ‘funder’ of the payment of return  (the government in the present SIB examples)</a:t>
            </a:r>
          </a:p>
          <a:p>
            <a:r>
              <a:rPr lang="en-AU" dirty="0" smtClean="0"/>
              <a:t>What cost savings and revenue gains does the funder get from the initiative?</a:t>
            </a:r>
          </a:p>
          <a:p>
            <a:pPr marL="0" indent="0">
              <a:buNone/>
            </a:pPr>
            <a:endParaRPr lang="en-US" dirty="0"/>
          </a:p>
        </p:txBody>
      </p:sp>
    </p:spTree>
    <p:extLst>
      <p:ext uri="{BB962C8B-B14F-4D97-AF65-F5344CB8AC3E}">
        <p14:creationId xmlns:p14="http://schemas.microsoft.com/office/powerpoint/2010/main" val="23815548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Use of economic models</a:t>
            </a:r>
            <a:endParaRPr lang="en-AU" dirty="0"/>
          </a:p>
        </p:txBody>
      </p:sp>
      <p:sp>
        <p:nvSpPr>
          <p:cNvPr id="3" name="Content Placeholder 2"/>
          <p:cNvSpPr>
            <a:spLocks noGrp="1"/>
          </p:cNvSpPr>
          <p:nvPr>
            <p:ph idx="1"/>
          </p:nvPr>
        </p:nvSpPr>
        <p:spPr/>
        <p:txBody>
          <a:bodyPr>
            <a:normAutofit fontScale="85000" lnSpcReduction="20000"/>
          </a:bodyPr>
          <a:lstStyle/>
          <a:p>
            <a:pPr lvl="0">
              <a:buNone/>
            </a:pPr>
            <a:r>
              <a:rPr lang="en-AU" dirty="0" smtClean="0"/>
              <a:t>Components of an economic model:</a:t>
            </a:r>
          </a:p>
          <a:p>
            <a:pPr lvl="0"/>
            <a:r>
              <a:rPr lang="en-AU" dirty="0" smtClean="0"/>
              <a:t>Cohort </a:t>
            </a:r>
            <a:r>
              <a:rPr lang="en-AU" dirty="0"/>
              <a:t>definition and segmentation – including cohort dynamics</a:t>
            </a:r>
          </a:p>
          <a:p>
            <a:pPr lvl="0"/>
            <a:r>
              <a:rPr lang="en-AU" dirty="0"/>
              <a:t>Define desired outcome including defining success</a:t>
            </a:r>
          </a:p>
          <a:p>
            <a:pPr lvl="0"/>
            <a:r>
              <a:rPr lang="en-AU" dirty="0"/>
              <a:t>Success looks different for each segment</a:t>
            </a:r>
          </a:p>
          <a:p>
            <a:pPr lvl="0"/>
            <a:r>
              <a:rPr lang="en-AU" dirty="0"/>
              <a:t>Different programs – and therefore costs for each segment</a:t>
            </a:r>
          </a:p>
          <a:p>
            <a:pPr lvl="0"/>
            <a:r>
              <a:rPr lang="en-AU" dirty="0"/>
              <a:t>Estimate (and evidence) “treatment effect” for each program / cohort segment</a:t>
            </a:r>
          </a:p>
          <a:p>
            <a:pPr lvl="0"/>
            <a:r>
              <a:rPr lang="en-AU" dirty="0"/>
              <a:t>Link treatment effect to future cost savings for </a:t>
            </a:r>
            <a:r>
              <a:rPr lang="en-AU" dirty="0" smtClean="0"/>
              <a:t>government – cost benefit analysis</a:t>
            </a:r>
            <a:endParaRPr lang="en-AU" dirty="0"/>
          </a:p>
          <a:p>
            <a:pPr lvl="0"/>
            <a:r>
              <a:rPr lang="en-AU" dirty="0"/>
              <a:t>Link treatment effect to other benefits to </a:t>
            </a:r>
            <a:r>
              <a:rPr lang="en-AU" dirty="0" smtClean="0"/>
              <a:t>society - SROI</a:t>
            </a:r>
            <a:endParaRPr lang="en-AU" dirty="0"/>
          </a:p>
          <a:p>
            <a:pPr lvl="0"/>
            <a:r>
              <a:rPr lang="en-AU" dirty="0"/>
              <a:t>Transform economic model into a financial model</a:t>
            </a:r>
          </a:p>
          <a:p>
            <a:endParaRPr lang="en-AU" dirty="0"/>
          </a:p>
        </p:txBody>
      </p:sp>
    </p:spTree>
    <p:extLst>
      <p:ext uri="{BB962C8B-B14F-4D97-AF65-F5344CB8AC3E}">
        <p14:creationId xmlns:p14="http://schemas.microsoft.com/office/powerpoint/2010/main" val="21853595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5"/>
          <p:cNvGrpSpPr/>
          <p:nvPr/>
        </p:nvGrpSpPr>
        <p:grpSpPr>
          <a:xfrm>
            <a:off x="527771" y="559690"/>
            <a:ext cx="8295216" cy="5897740"/>
            <a:chOff x="258233" y="446532"/>
            <a:chExt cx="9005054" cy="6551881"/>
          </a:xfrm>
        </p:grpSpPr>
        <p:sp>
          <p:nvSpPr>
            <p:cNvPr id="42" name="Rectangle 41"/>
            <p:cNvSpPr/>
            <p:nvPr/>
          </p:nvSpPr>
          <p:spPr>
            <a:xfrm>
              <a:off x="5788373" y="827502"/>
              <a:ext cx="396362" cy="3746159"/>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Rectangle 37"/>
            <p:cNvSpPr/>
            <p:nvPr/>
          </p:nvSpPr>
          <p:spPr>
            <a:xfrm>
              <a:off x="3332980" y="832324"/>
              <a:ext cx="465772" cy="3746159"/>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ectangle 25"/>
            <p:cNvSpPr/>
            <p:nvPr/>
          </p:nvSpPr>
          <p:spPr>
            <a:xfrm>
              <a:off x="4492604" y="839577"/>
              <a:ext cx="495300" cy="3794246"/>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TextBox 20"/>
            <p:cNvSpPr txBox="1"/>
            <p:nvPr/>
          </p:nvSpPr>
          <p:spPr>
            <a:xfrm>
              <a:off x="7522921" y="1810775"/>
              <a:ext cx="1076325" cy="2939266"/>
            </a:xfrm>
            <a:prstGeom prst="rect">
              <a:avLst/>
            </a:prstGeom>
            <a:noFill/>
          </p:spPr>
          <p:txBody>
            <a:bodyPr wrap="square" rtlCol="0">
              <a:spAutoFit/>
            </a:bodyPr>
            <a:lstStyle/>
            <a:p>
              <a:r>
                <a:rPr lang="en-AU" sz="18500" dirty="0" smtClean="0">
                  <a:solidFill>
                    <a:schemeClr val="bg1">
                      <a:lumMod val="85000"/>
                    </a:schemeClr>
                  </a:solidFill>
                  <a:latin typeface="Century Gothic" pitchFamily="34" charset="0"/>
                </a:rPr>
                <a:t>]</a:t>
              </a:r>
              <a:endParaRPr lang="en-AU" sz="18500" dirty="0">
                <a:solidFill>
                  <a:schemeClr val="bg1">
                    <a:lumMod val="85000"/>
                  </a:schemeClr>
                </a:solidFill>
                <a:latin typeface="Century Gothic" pitchFamily="34" charset="0"/>
              </a:endParaRPr>
            </a:p>
          </p:txBody>
        </p:sp>
        <p:sp>
          <p:nvSpPr>
            <p:cNvPr id="22" name="Rectangle 21"/>
            <p:cNvSpPr/>
            <p:nvPr/>
          </p:nvSpPr>
          <p:spPr>
            <a:xfrm>
              <a:off x="1909533" y="961730"/>
              <a:ext cx="495300" cy="374616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3" name="Group 33"/>
            <p:cNvGrpSpPr/>
            <p:nvPr/>
          </p:nvGrpSpPr>
          <p:grpSpPr>
            <a:xfrm>
              <a:off x="258233" y="1633703"/>
              <a:ext cx="7531957" cy="4593226"/>
              <a:chOff x="255773" y="864600"/>
              <a:chExt cx="8018264" cy="4593226"/>
            </a:xfrm>
          </p:grpSpPr>
          <p:sp>
            <p:nvSpPr>
              <p:cNvPr id="32" name="Rectangle 31"/>
              <p:cNvSpPr/>
              <p:nvPr/>
            </p:nvSpPr>
            <p:spPr>
              <a:xfrm>
                <a:off x="7509932" y="1461558"/>
                <a:ext cx="508000" cy="392853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b="1" dirty="0">
                  <a:noFill/>
                </a:endParaRPr>
              </a:p>
            </p:txBody>
          </p:sp>
          <p:sp>
            <p:nvSpPr>
              <p:cNvPr id="28" name="Rectangle 27"/>
              <p:cNvSpPr/>
              <p:nvPr/>
            </p:nvSpPr>
            <p:spPr>
              <a:xfrm>
                <a:off x="567266" y="1343025"/>
                <a:ext cx="2780077" cy="69426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b="1"/>
              </a:p>
            </p:txBody>
          </p:sp>
          <p:sp>
            <p:nvSpPr>
              <p:cNvPr id="29" name="Rectangle 28"/>
              <p:cNvSpPr/>
              <p:nvPr/>
            </p:nvSpPr>
            <p:spPr>
              <a:xfrm>
                <a:off x="3347344" y="1343025"/>
                <a:ext cx="4577456" cy="69426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b="1"/>
              </a:p>
            </p:txBody>
          </p:sp>
          <p:sp>
            <p:nvSpPr>
              <p:cNvPr id="16" name="Equal 15"/>
              <p:cNvSpPr/>
              <p:nvPr/>
            </p:nvSpPr>
            <p:spPr>
              <a:xfrm>
                <a:off x="7666565" y="4695217"/>
                <a:ext cx="180170" cy="210765"/>
              </a:xfrm>
              <a:prstGeom prst="mathEqual">
                <a:avLst/>
              </a:prstGeom>
              <a:solidFill>
                <a:schemeClr val="tx1"/>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4" name="Group 17"/>
              <p:cNvGrpSpPr/>
              <p:nvPr/>
            </p:nvGrpSpPr>
            <p:grpSpPr>
              <a:xfrm>
                <a:off x="7327390" y="4974168"/>
                <a:ext cx="849861" cy="483658"/>
                <a:chOff x="7012523" y="2"/>
                <a:chExt cx="849861" cy="767587"/>
              </a:xfrm>
            </p:grpSpPr>
            <p:sp>
              <p:nvSpPr>
                <p:cNvPr id="19" name="Rounded Rectangle 18"/>
                <p:cNvSpPr/>
                <p:nvPr/>
              </p:nvSpPr>
              <p:spPr>
                <a:xfrm>
                  <a:off x="7012523" y="2"/>
                  <a:ext cx="849861" cy="767587"/>
                </a:xfrm>
                <a:prstGeom prst="roundRect">
                  <a:avLst>
                    <a:gd name="adj" fmla="val 10000"/>
                  </a:avLst>
                </a:prstGeom>
                <a:solidFill>
                  <a:schemeClr val="tx1"/>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20" name="Rounded Rectangle 4"/>
                <p:cNvSpPr/>
                <p:nvPr/>
              </p:nvSpPr>
              <p:spPr>
                <a:xfrm>
                  <a:off x="7030430" y="24893"/>
                  <a:ext cx="800077" cy="7426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AU" sz="1200" b="1" kern="1200" dirty="0" smtClean="0"/>
                    <a:t>Savings</a:t>
                  </a:r>
                  <a:endParaRPr lang="en-AU" sz="1200" b="1" kern="1200" dirty="0"/>
                </a:p>
              </p:txBody>
            </p:sp>
          </p:grpSp>
          <p:sp>
            <p:nvSpPr>
              <p:cNvPr id="27" name="Minus 26"/>
              <p:cNvSpPr/>
              <p:nvPr/>
            </p:nvSpPr>
            <p:spPr>
              <a:xfrm>
                <a:off x="7666565" y="2672291"/>
                <a:ext cx="194734" cy="169333"/>
              </a:xfrm>
              <a:prstGeom prst="mathMinu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b="1"/>
              </a:p>
            </p:txBody>
          </p:sp>
          <p:sp>
            <p:nvSpPr>
              <p:cNvPr id="30" name="Rectangle 29"/>
              <p:cNvSpPr/>
              <p:nvPr/>
            </p:nvSpPr>
            <p:spPr>
              <a:xfrm>
                <a:off x="567267" y="3425825"/>
                <a:ext cx="3032757" cy="69426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b="1"/>
              </a:p>
            </p:txBody>
          </p:sp>
          <p:sp>
            <p:nvSpPr>
              <p:cNvPr id="31" name="Rectangle 30"/>
              <p:cNvSpPr/>
              <p:nvPr/>
            </p:nvSpPr>
            <p:spPr>
              <a:xfrm>
                <a:off x="3600023" y="3425825"/>
                <a:ext cx="4324775" cy="69426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b="1"/>
              </a:p>
            </p:txBody>
          </p:sp>
          <p:graphicFrame>
            <p:nvGraphicFramePr>
              <p:cNvPr id="9" name="Diagram 8"/>
              <p:cNvGraphicFramePr/>
              <p:nvPr/>
            </p:nvGraphicFramePr>
            <p:xfrm>
              <a:off x="255773" y="2927350"/>
              <a:ext cx="8000998" cy="1693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p:cNvGraphicFramePr/>
              <p:nvPr/>
            </p:nvGraphicFramePr>
            <p:xfrm>
              <a:off x="273039" y="864600"/>
              <a:ext cx="8000998" cy="16594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sp>
          <p:nvSpPr>
            <p:cNvPr id="33" name="TextBox 32"/>
            <p:cNvSpPr txBox="1"/>
            <p:nvPr/>
          </p:nvSpPr>
          <p:spPr>
            <a:xfrm>
              <a:off x="339193" y="6629081"/>
              <a:ext cx="7210425" cy="369332"/>
            </a:xfrm>
            <a:prstGeom prst="rect">
              <a:avLst/>
            </a:prstGeom>
            <a:noFill/>
          </p:spPr>
          <p:txBody>
            <a:bodyPr wrap="square" rtlCol="0">
              <a:spAutoFit/>
            </a:bodyPr>
            <a:lstStyle/>
            <a:p>
              <a:r>
                <a:rPr lang="en-AU" b="1" dirty="0" smtClean="0"/>
                <a:t>Social impact investment partnerships: </a:t>
              </a:r>
              <a:r>
                <a:rPr lang="en-AU" i="1" dirty="0"/>
                <a:t>E</a:t>
              </a:r>
              <a:r>
                <a:rPr lang="en-AU" i="1" dirty="0" smtClean="0"/>
                <a:t>conomic model structure</a:t>
              </a:r>
              <a:endParaRPr lang="en-AU" i="1" dirty="0"/>
            </a:p>
          </p:txBody>
        </p:sp>
        <p:sp>
          <p:nvSpPr>
            <p:cNvPr id="24" name="TextBox 23"/>
            <p:cNvSpPr txBox="1"/>
            <p:nvPr/>
          </p:nvSpPr>
          <p:spPr>
            <a:xfrm>
              <a:off x="1965053" y="933313"/>
              <a:ext cx="338554" cy="700391"/>
            </a:xfrm>
            <a:prstGeom prst="rect">
              <a:avLst/>
            </a:prstGeom>
            <a:noFill/>
          </p:spPr>
          <p:txBody>
            <a:bodyPr vert="vert270" wrap="square" rtlCol="0">
              <a:spAutoFit/>
            </a:bodyPr>
            <a:lstStyle/>
            <a:p>
              <a:pPr algn="ctr"/>
              <a:r>
                <a:rPr lang="en-AU" sz="1000" dirty="0" smtClean="0">
                  <a:latin typeface="+mj-lt"/>
                </a:rPr>
                <a:t>client</a:t>
              </a:r>
              <a:endParaRPr lang="en-AU" sz="1000" dirty="0">
                <a:latin typeface="+mj-lt"/>
              </a:endParaRPr>
            </a:p>
          </p:txBody>
        </p:sp>
        <p:sp>
          <p:nvSpPr>
            <p:cNvPr id="25" name="TextBox 24"/>
            <p:cNvSpPr txBox="1"/>
            <p:nvPr/>
          </p:nvSpPr>
          <p:spPr>
            <a:xfrm>
              <a:off x="8197300" y="2856618"/>
              <a:ext cx="1065987" cy="1169551"/>
            </a:xfrm>
            <a:prstGeom prst="rect">
              <a:avLst/>
            </a:prstGeom>
            <a:noFill/>
          </p:spPr>
          <p:txBody>
            <a:bodyPr wrap="square" rtlCol="0">
              <a:spAutoFit/>
            </a:bodyPr>
            <a:lstStyle/>
            <a:p>
              <a:r>
                <a:rPr lang="en-AU" sz="1000" dirty="0" smtClean="0"/>
                <a:t>Treatment group expected to have a larger treatment effect and lower total costs than Control. </a:t>
              </a:r>
              <a:endParaRPr lang="en-AU" sz="1000" dirty="0"/>
            </a:p>
          </p:txBody>
        </p:sp>
        <p:sp>
          <p:nvSpPr>
            <p:cNvPr id="35" name="TextBox 34"/>
            <p:cNvSpPr txBox="1"/>
            <p:nvPr/>
          </p:nvSpPr>
          <p:spPr>
            <a:xfrm>
              <a:off x="4485936" y="885226"/>
              <a:ext cx="492443" cy="769700"/>
            </a:xfrm>
            <a:prstGeom prst="rect">
              <a:avLst/>
            </a:prstGeom>
            <a:noFill/>
          </p:spPr>
          <p:txBody>
            <a:bodyPr vert="vert270" wrap="square" rtlCol="0">
              <a:spAutoFit/>
            </a:bodyPr>
            <a:lstStyle/>
            <a:p>
              <a:pPr algn="ctr"/>
              <a:r>
                <a:rPr lang="en-AU" sz="1000" dirty="0" smtClean="0">
                  <a:latin typeface="+mj-lt"/>
                </a:rPr>
                <a:t>not quantified</a:t>
              </a:r>
              <a:endParaRPr lang="en-AU" sz="1000" dirty="0">
                <a:latin typeface="+mj-lt"/>
              </a:endParaRPr>
            </a:p>
          </p:txBody>
        </p:sp>
        <p:sp>
          <p:nvSpPr>
            <p:cNvPr id="39" name="TextBox 38"/>
            <p:cNvSpPr txBox="1"/>
            <p:nvPr/>
          </p:nvSpPr>
          <p:spPr>
            <a:xfrm>
              <a:off x="3399655" y="885227"/>
              <a:ext cx="338554" cy="769700"/>
            </a:xfrm>
            <a:prstGeom prst="rect">
              <a:avLst/>
            </a:prstGeom>
            <a:noFill/>
          </p:spPr>
          <p:txBody>
            <a:bodyPr vert="vert270" wrap="square" rtlCol="0">
              <a:spAutoFit/>
            </a:bodyPr>
            <a:lstStyle/>
            <a:p>
              <a:pPr algn="ctr"/>
              <a:r>
                <a:rPr lang="en-AU" sz="1000" dirty="0" smtClean="0">
                  <a:latin typeface="+mj-lt"/>
                </a:rPr>
                <a:t>quantified</a:t>
              </a:r>
              <a:endParaRPr lang="en-AU" sz="1000" dirty="0">
                <a:latin typeface="+mj-lt"/>
              </a:endParaRPr>
            </a:p>
          </p:txBody>
        </p:sp>
        <p:sp>
          <p:nvSpPr>
            <p:cNvPr id="43" name="TextBox 42"/>
            <p:cNvSpPr txBox="1"/>
            <p:nvPr/>
          </p:nvSpPr>
          <p:spPr>
            <a:xfrm>
              <a:off x="5816948" y="885226"/>
              <a:ext cx="338554" cy="769700"/>
            </a:xfrm>
            <a:prstGeom prst="rect">
              <a:avLst/>
            </a:prstGeom>
            <a:noFill/>
          </p:spPr>
          <p:txBody>
            <a:bodyPr vert="vert270" wrap="square" rtlCol="0">
              <a:spAutoFit/>
            </a:bodyPr>
            <a:lstStyle/>
            <a:p>
              <a:pPr algn="ctr"/>
              <a:r>
                <a:rPr lang="en-AU" sz="1000" dirty="0" smtClean="0">
                  <a:latin typeface="+mj-lt"/>
                </a:rPr>
                <a:t>quantified</a:t>
              </a:r>
              <a:endParaRPr lang="en-AU" sz="1000" dirty="0">
                <a:latin typeface="+mj-lt"/>
              </a:endParaRPr>
            </a:p>
          </p:txBody>
        </p:sp>
        <p:sp>
          <p:nvSpPr>
            <p:cNvPr id="45" name="TextBox 44"/>
            <p:cNvSpPr txBox="1"/>
            <p:nvPr/>
          </p:nvSpPr>
          <p:spPr>
            <a:xfrm>
              <a:off x="2710851" y="5389786"/>
              <a:ext cx="1660357" cy="400110"/>
            </a:xfrm>
            <a:prstGeom prst="rect">
              <a:avLst/>
            </a:prstGeom>
            <a:noFill/>
          </p:spPr>
          <p:txBody>
            <a:bodyPr wrap="square" rtlCol="0">
              <a:spAutoFit/>
            </a:bodyPr>
            <a:lstStyle/>
            <a:p>
              <a:pPr algn="ctr"/>
              <a:r>
                <a:rPr lang="en-AU" sz="1000" dirty="0" smtClean="0"/>
                <a:t>Reduction in these costs is the </a:t>
              </a:r>
              <a:r>
                <a:rPr lang="en-AU" sz="1000" i="1" dirty="0" smtClean="0"/>
                <a:t>treatment effect</a:t>
              </a:r>
              <a:r>
                <a:rPr lang="en-AU" sz="1000" dirty="0" smtClean="0"/>
                <a:t>.</a:t>
              </a:r>
              <a:endParaRPr lang="en-AU" sz="1000" dirty="0"/>
            </a:p>
          </p:txBody>
        </p:sp>
        <p:sp>
          <p:nvSpPr>
            <p:cNvPr id="36" name="Rectangle 35"/>
            <p:cNvSpPr/>
            <p:nvPr/>
          </p:nvSpPr>
          <p:spPr>
            <a:xfrm>
              <a:off x="3352030" y="446532"/>
              <a:ext cx="2822522" cy="4305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1" name="TextBox 40"/>
            <p:cNvSpPr txBox="1"/>
            <p:nvPr/>
          </p:nvSpPr>
          <p:spPr>
            <a:xfrm>
              <a:off x="4225250" y="593176"/>
              <a:ext cx="1017351" cy="276999"/>
            </a:xfrm>
            <a:prstGeom prst="rect">
              <a:avLst/>
            </a:prstGeom>
            <a:noFill/>
          </p:spPr>
          <p:txBody>
            <a:bodyPr wrap="square" rtlCol="0">
              <a:spAutoFit/>
            </a:bodyPr>
            <a:lstStyle/>
            <a:p>
              <a:pPr algn="ctr"/>
              <a:r>
                <a:rPr lang="en-AU" sz="1200" b="1" dirty="0" smtClean="0"/>
                <a:t>Costs</a:t>
              </a:r>
            </a:p>
          </p:txBody>
        </p:sp>
      </p:grpSp>
    </p:spTree>
    <p:extLst>
      <p:ext uri="{BB962C8B-B14F-4D97-AF65-F5344CB8AC3E}">
        <p14:creationId xmlns:p14="http://schemas.microsoft.com/office/powerpoint/2010/main" val="30226563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AU" smtClean="0"/>
              <a:t>Illustration</a:t>
            </a:r>
          </a:p>
        </p:txBody>
      </p:sp>
      <p:sp>
        <p:nvSpPr>
          <p:cNvPr id="8195" name="Rectangle 3"/>
          <p:cNvSpPr>
            <a:spLocks noGrp="1" noChangeArrowheads="1"/>
          </p:cNvSpPr>
          <p:nvPr>
            <p:ph idx="1"/>
          </p:nvPr>
        </p:nvSpPr>
        <p:spPr>
          <a:xfrm>
            <a:off x="457200" y="1905000"/>
            <a:ext cx="8229600" cy="1295400"/>
          </a:xfrm>
        </p:spPr>
        <p:txBody>
          <a:bodyPr/>
          <a:lstStyle/>
          <a:p>
            <a:pPr marL="0" indent="1588" eaLnBrk="1" hangingPunct="1"/>
            <a:r>
              <a:rPr lang="en-AU" sz="2800" dirty="0" smtClean="0"/>
              <a:t>Consider a homelessness initiative for a SIB </a:t>
            </a:r>
          </a:p>
        </p:txBody>
      </p:sp>
      <p:sp>
        <p:nvSpPr>
          <p:cNvPr id="8196" name="Text Box 8"/>
          <p:cNvSpPr txBox="1">
            <a:spLocks noChangeArrowheads="1"/>
          </p:cNvSpPr>
          <p:nvPr/>
        </p:nvSpPr>
        <p:spPr bwMode="auto">
          <a:xfrm>
            <a:off x="107950" y="2785282"/>
            <a:ext cx="4540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AU" sz="2400" dirty="0">
                <a:latin typeface="Arial Narrow" pitchFamily="34" charset="0"/>
              </a:rPr>
              <a:t>Homelessness </a:t>
            </a:r>
            <a:r>
              <a:rPr lang="en-AU" sz="2400" dirty="0" smtClean="0">
                <a:latin typeface="Arial Narrow" pitchFamily="34" charset="0"/>
              </a:rPr>
              <a:t>Initiative </a:t>
            </a:r>
            <a:endParaRPr lang="en-US" sz="2400" dirty="0">
              <a:latin typeface="Arial Narrow" pitchFamily="34" charset="0"/>
            </a:endParaRPr>
          </a:p>
        </p:txBody>
      </p:sp>
      <p:sp>
        <p:nvSpPr>
          <p:cNvPr id="8197" name="Text Box 9"/>
          <p:cNvSpPr txBox="1">
            <a:spLocks noChangeArrowheads="1"/>
          </p:cNvSpPr>
          <p:nvPr/>
        </p:nvSpPr>
        <p:spPr bwMode="auto">
          <a:xfrm>
            <a:off x="4610100" y="2780928"/>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AU" sz="2400" dirty="0">
                <a:latin typeface="Arial Narrow" pitchFamily="34" charset="0"/>
              </a:rPr>
              <a:t>Counterfactual; No </a:t>
            </a:r>
            <a:r>
              <a:rPr lang="en-AU" sz="2400" dirty="0" smtClean="0">
                <a:latin typeface="Arial Narrow" pitchFamily="34" charset="0"/>
              </a:rPr>
              <a:t>Initiative</a:t>
            </a:r>
            <a:endParaRPr lang="en-US" sz="2400" dirty="0">
              <a:latin typeface="Arial Narrow" pitchFamily="34" charset="0"/>
            </a:endParaRPr>
          </a:p>
        </p:txBody>
      </p:sp>
      <p:sp>
        <p:nvSpPr>
          <p:cNvPr id="8198" name="Rectangle 10"/>
          <p:cNvSpPr>
            <a:spLocks noChangeArrowheads="1"/>
          </p:cNvSpPr>
          <p:nvPr/>
        </p:nvSpPr>
        <p:spPr bwMode="auto">
          <a:xfrm>
            <a:off x="38100" y="3309257"/>
            <a:ext cx="4572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indent="1588">
              <a:spcBef>
                <a:spcPct val="20000"/>
              </a:spcBef>
              <a:buClr>
                <a:srgbClr val="CC0A0A"/>
              </a:buClr>
              <a:buFont typeface="Wingdings" pitchFamily="2" charset="2"/>
              <a:buNone/>
            </a:pPr>
            <a:r>
              <a:rPr lang="en-AU" dirty="0"/>
              <a:t>Potential Costs:</a:t>
            </a:r>
          </a:p>
          <a:p>
            <a:pPr marL="900113" lvl="1" indent="-285750">
              <a:spcBef>
                <a:spcPct val="20000"/>
              </a:spcBef>
              <a:buClr>
                <a:schemeClr val="bg2"/>
              </a:buClr>
              <a:buFont typeface="Wingdings" pitchFamily="2" charset="2"/>
              <a:buBlip>
                <a:blip r:embed="rId3"/>
              </a:buBlip>
            </a:pPr>
            <a:r>
              <a:rPr lang="en-AU" sz="1600" dirty="0"/>
              <a:t>E.g., Significant capital investment in terms of dwellings and recurrent expenditure on staff and other resources</a:t>
            </a:r>
          </a:p>
          <a:p>
            <a:pPr indent="1588">
              <a:spcBef>
                <a:spcPct val="20000"/>
              </a:spcBef>
              <a:buClr>
                <a:srgbClr val="CC0A0A"/>
              </a:buClr>
              <a:buFont typeface="Wingdings" pitchFamily="2" charset="2"/>
              <a:buNone/>
            </a:pPr>
            <a:r>
              <a:rPr lang="en-AU" dirty="0"/>
              <a:t>Potential Outcomes: </a:t>
            </a:r>
          </a:p>
          <a:p>
            <a:pPr marL="900113" lvl="1" indent="-285750">
              <a:spcBef>
                <a:spcPct val="20000"/>
              </a:spcBef>
              <a:buClr>
                <a:schemeClr val="bg2"/>
              </a:buClr>
              <a:buFont typeface="Wingdings" pitchFamily="2" charset="2"/>
              <a:buBlip>
                <a:blip r:embed="rId3"/>
              </a:buBlip>
            </a:pPr>
            <a:r>
              <a:rPr lang="en-AU" sz="1600" dirty="0"/>
              <a:t>E.g., Stabilisation of condition, employment options, improved quality of life, reduced use of health and justice facilities</a:t>
            </a:r>
          </a:p>
        </p:txBody>
      </p:sp>
      <p:sp>
        <p:nvSpPr>
          <p:cNvPr id="8199" name="Rectangle 11"/>
          <p:cNvSpPr>
            <a:spLocks noChangeArrowheads="1"/>
          </p:cNvSpPr>
          <p:nvPr/>
        </p:nvSpPr>
        <p:spPr bwMode="auto">
          <a:xfrm>
            <a:off x="4572000" y="3309302"/>
            <a:ext cx="4572000" cy="303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indent="1588">
              <a:spcBef>
                <a:spcPct val="20000"/>
              </a:spcBef>
              <a:buClr>
                <a:srgbClr val="CC0A0A"/>
              </a:buClr>
              <a:buFont typeface="Wingdings" pitchFamily="2" charset="2"/>
              <a:buNone/>
            </a:pPr>
            <a:r>
              <a:rPr lang="en-AU" dirty="0"/>
              <a:t>Potential Costs:</a:t>
            </a:r>
          </a:p>
          <a:p>
            <a:pPr marL="900113" lvl="1" indent="-285750">
              <a:spcBef>
                <a:spcPct val="20000"/>
              </a:spcBef>
              <a:buClr>
                <a:schemeClr val="bg2"/>
              </a:buClr>
              <a:buFont typeface="Wingdings" pitchFamily="2" charset="2"/>
              <a:buBlip>
                <a:blip r:embed="rId3"/>
              </a:buBlip>
            </a:pPr>
            <a:r>
              <a:rPr lang="en-AU" sz="1600" dirty="0"/>
              <a:t>E.g., Significant costs associated with utilisation of acute psychiatric units, emergency departments, police and justice facilities</a:t>
            </a:r>
          </a:p>
          <a:p>
            <a:pPr indent="1588">
              <a:spcBef>
                <a:spcPct val="20000"/>
              </a:spcBef>
              <a:buClr>
                <a:srgbClr val="CC0A0A"/>
              </a:buClr>
              <a:buFont typeface="Wingdings" pitchFamily="2" charset="2"/>
              <a:buNone/>
            </a:pPr>
            <a:r>
              <a:rPr lang="en-AU" dirty="0"/>
              <a:t>Potential Outcomes: </a:t>
            </a:r>
          </a:p>
          <a:p>
            <a:pPr marL="900113" lvl="1" indent="-285750">
              <a:spcBef>
                <a:spcPct val="20000"/>
              </a:spcBef>
              <a:buClr>
                <a:schemeClr val="bg2"/>
              </a:buClr>
              <a:buFont typeface="Wingdings" pitchFamily="2" charset="2"/>
              <a:buBlip>
                <a:blip r:embed="rId3"/>
              </a:buBlip>
            </a:pPr>
            <a:r>
              <a:rPr lang="en-AU" sz="1600" dirty="0"/>
              <a:t>E.g., Worsening of condition, no employment prospects, poor quality of life</a:t>
            </a:r>
          </a:p>
          <a:p>
            <a:pPr marL="900113" lvl="1" indent="-285750">
              <a:spcBef>
                <a:spcPct val="20000"/>
              </a:spcBef>
              <a:buClr>
                <a:schemeClr val="bg2"/>
              </a:buClr>
              <a:buFont typeface="Wingdings" pitchFamily="2" charset="2"/>
              <a:buBlip>
                <a:blip r:embed="rId3"/>
              </a:buBlip>
            </a:pPr>
            <a:endParaRPr lang="en-AU" sz="1600" dirty="0"/>
          </a:p>
        </p:txBody>
      </p:sp>
    </p:spTree>
    <p:extLst>
      <p:ext uri="{BB962C8B-B14F-4D97-AF65-F5344CB8AC3E}">
        <p14:creationId xmlns:p14="http://schemas.microsoft.com/office/powerpoint/2010/main" val="33913048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dirty="0" smtClean="0"/>
              <a:t>AHURI Study Potential Cost Offsets for Government</a:t>
            </a:r>
          </a:p>
        </p:txBody>
      </p:sp>
      <p:sp>
        <p:nvSpPr>
          <p:cNvPr id="41987" name="Rectangle 3"/>
          <p:cNvSpPr>
            <a:spLocks noGrp="1" noChangeArrowheads="1"/>
          </p:cNvSpPr>
          <p:nvPr>
            <p:ph idx="1"/>
          </p:nvPr>
        </p:nvSpPr>
        <p:spPr/>
        <p:txBody>
          <a:bodyPr>
            <a:normAutofit fontScale="92500" lnSpcReduction="10000"/>
          </a:bodyPr>
          <a:lstStyle/>
          <a:p>
            <a:r>
              <a:rPr lang="en-US" dirty="0" smtClean="0"/>
              <a:t>Health: </a:t>
            </a:r>
          </a:p>
          <a:p>
            <a:pPr lvl="1"/>
            <a:r>
              <a:rPr lang="en-AU" dirty="0" smtClean="0"/>
              <a:t>General Practitioner consultations, Medical specialist consultations, Nurse or other health professional worker consultations, Home Visits, Overnight hospital stays, Casualty or Emergency, Outpatients at Hospital or Day Clinic consultations, Other health workers, Ambulance services</a:t>
            </a:r>
          </a:p>
          <a:p>
            <a:r>
              <a:rPr lang="en-AU" dirty="0" smtClean="0"/>
              <a:t>Justice:</a:t>
            </a:r>
          </a:p>
          <a:p>
            <a:pPr lvl="1"/>
            <a:r>
              <a:rPr lang="en-AU" dirty="0" smtClean="0"/>
              <a:t>victim of an assault/theft/robbery which resulted in police contact/investigation; stopped by the police on the street; Stopped by the police in a vehicle; Apprehended by the police; Held overnight by the police; Court; Prison; Detention/remand/correctional facility; Visits to or received visits from Justice officers</a:t>
            </a:r>
          </a:p>
        </p:txBody>
      </p:sp>
    </p:spTree>
    <p:extLst>
      <p:ext uri="{BB962C8B-B14F-4D97-AF65-F5344CB8AC3E}">
        <p14:creationId xmlns:p14="http://schemas.microsoft.com/office/powerpoint/2010/main" val="39639825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6395" y="548680"/>
            <a:ext cx="8229600" cy="639762"/>
          </a:xfrm>
        </p:spPr>
        <p:txBody>
          <a:bodyPr>
            <a:normAutofit fontScale="90000"/>
          </a:bodyPr>
          <a:lstStyle/>
          <a:p>
            <a:pPr eaLnBrk="1" hangingPunct="1"/>
            <a:r>
              <a:rPr lang="en-AU" dirty="0"/>
              <a:t>AHURI Study Potential Cost Offsets for Government</a:t>
            </a:r>
            <a:endParaRPr lang="en-AU" dirty="0" smtClean="0"/>
          </a:p>
        </p:txBody>
      </p:sp>
      <p:sp>
        <p:nvSpPr>
          <p:cNvPr id="40963" name="Line 4"/>
          <p:cNvSpPr>
            <a:spLocks noChangeShapeType="1"/>
          </p:cNvSpPr>
          <p:nvPr/>
        </p:nvSpPr>
        <p:spPr bwMode="auto">
          <a:xfrm>
            <a:off x="4540250" y="1868488"/>
            <a:ext cx="0"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4" name="Line 5"/>
          <p:cNvSpPr>
            <a:spLocks noChangeShapeType="1"/>
          </p:cNvSpPr>
          <p:nvPr/>
        </p:nvSpPr>
        <p:spPr bwMode="auto">
          <a:xfrm>
            <a:off x="1660525" y="2516188"/>
            <a:ext cx="2879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5" name="Line 6"/>
          <p:cNvSpPr>
            <a:spLocks noChangeShapeType="1"/>
          </p:cNvSpPr>
          <p:nvPr/>
        </p:nvSpPr>
        <p:spPr bwMode="auto">
          <a:xfrm>
            <a:off x="1731963" y="4605338"/>
            <a:ext cx="2808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6" name="Text Box 7"/>
          <p:cNvSpPr txBox="1">
            <a:spLocks noChangeArrowheads="1"/>
          </p:cNvSpPr>
          <p:nvPr/>
        </p:nvSpPr>
        <p:spPr bwMode="auto">
          <a:xfrm>
            <a:off x="1568450" y="1600200"/>
            <a:ext cx="300274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t>General Population</a:t>
            </a:r>
          </a:p>
        </p:txBody>
      </p:sp>
      <p:sp>
        <p:nvSpPr>
          <p:cNvPr id="40967" name="Text Box 8"/>
          <p:cNvSpPr txBox="1">
            <a:spLocks noChangeArrowheads="1"/>
          </p:cNvSpPr>
          <p:nvPr/>
        </p:nvSpPr>
        <p:spPr bwMode="auto">
          <a:xfrm>
            <a:off x="1731963" y="3668713"/>
            <a:ext cx="271099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t>Client Population</a:t>
            </a:r>
          </a:p>
        </p:txBody>
      </p:sp>
      <p:sp>
        <p:nvSpPr>
          <p:cNvPr id="40968" name="Text Box 9"/>
          <p:cNvSpPr txBox="1">
            <a:spLocks noChangeArrowheads="1"/>
          </p:cNvSpPr>
          <p:nvPr/>
        </p:nvSpPr>
        <p:spPr bwMode="auto">
          <a:xfrm>
            <a:off x="1731963" y="2084388"/>
            <a:ext cx="24096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t>Health &amp; Justice</a:t>
            </a:r>
          </a:p>
        </p:txBody>
      </p:sp>
      <p:sp>
        <p:nvSpPr>
          <p:cNvPr id="40969" name="Text Box 10"/>
          <p:cNvSpPr txBox="1">
            <a:spLocks noChangeArrowheads="1"/>
          </p:cNvSpPr>
          <p:nvPr/>
        </p:nvSpPr>
        <p:spPr bwMode="auto">
          <a:xfrm>
            <a:off x="1804988" y="4171950"/>
            <a:ext cx="24096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t>Health &amp; Justice</a:t>
            </a:r>
          </a:p>
        </p:txBody>
      </p:sp>
      <p:sp>
        <p:nvSpPr>
          <p:cNvPr id="40970" name="Text Box 11"/>
          <p:cNvSpPr txBox="1">
            <a:spLocks noChangeArrowheads="1"/>
          </p:cNvSpPr>
          <p:nvPr/>
        </p:nvSpPr>
        <p:spPr bwMode="auto">
          <a:xfrm>
            <a:off x="3733800" y="5119688"/>
            <a:ext cx="1603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t>Survey point</a:t>
            </a:r>
          </a:p>
        </p:txBody>
      </p:sp>
      <p:sp>
        <p:nvSpPr>
          <p:cNvPr id="40971" name="Line 12"/>
          <p:cNvSpPr>
            <a:spLocks noChangeShapeType="1"/>
          </p:cNvSpPr>
          <p:nvPr/>
        </p:nvSpPr>
        <p:spPr bwMode="auto">
          <a:xfrm>
            <a:off x="4540250" y="4605338"/>
            <a:ext cx="2736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2" name="Line 13"/>
          <p:cNvSpPr>
            <a:spLocks noChangeShapeType="1"/>
          </p:cNvSpPr>
          <p:nvPr/>
        </p:nvSpPr>
        <p:spPr bwMode="auto">
          <a:xfrm>
            <a:off x="4540250" y="2516188"/>
            <a:ext cx="2736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3" name="Text Box 14"/>
          <p:cNvSpPr txBox="1">
            <a:spLocks noChangeArrowheads="1"/>
          </p:cNvSpPr>
          <p:nvPr/>
        </p:nvSpPr>
        <p:spPr bwMode="auto">
          <a:xfrm>
            <a:off x="1752600" y="4800600"/>
            <a:ext cx="17208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b="1"/>
              <a:t>12 months prior</a:t>
            </a:r>
            <a:endParaRPr lang="en-US" sz="2400" b="1"/>
          </a:p>
        </p:txBody>
      </p:sp>
      <p:sp>
        <p:nvSpPr>
          <p:cNvPr id="40974" name="Text Box 15"/>
          <p:cNvSpPr txBox="1">
            <a:spLocks noChangeArrowheads="1"/>
          </p:cNvSpPr>
          <p:nvPr/>
        </p:nvSpPr>
        <p:spPr bwMode="auto">
          <a:xfrm>
            <a:off x="1371600" y="5667375"/>
            <a:ext cx="24241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b="1"/>
              <a:t>Differential : </a:t>
            </a:r>
          </a:p>
          <a:p>
            <a:pPr eaLnBrk="1" hangingPunct="1"/>
            <a:r>
              <a:rPr lang="en-US" sz="1600" b="1"/>
              <a:t>‘Potential’ Cost Offsets</a:t>
            </a:r>
          </a:p>
        </p:txBody>
      </p:sp>
      <p:sp>
        <p:nvSpPr>
          <p:cNvPr id="40975" name="Text Box 16"/>
          <p:cNvSpPr txBox="1">
            <a:spLocks noChangeArrowheads="1"/>
          </p:cNvSpPr>
          <p:nvPr/>
        </p:nvSpPr>
        <p:spPr bwMode="auto">
          <a:xfrm>
            <a:off x="5627688" y="4800600"/>
            <a:ext cx="1687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b="1"/>
              <a:t>12 months later</a:t>
            </a:r>
            <a:endParaRPr lang="en-US" sz="2400" b="1"/>
          </a:p>
        </p:txBody>
      </p:sp>
    </p:spTree>
    <p:extLst>
      <p:ext uri="{BB962C8B-B14F-4D97-AF65-F5344CB8AC3E}">
        <p14:creationId xmlns:p14="http://schemas.microsoft.com/office/powerpoint/2010/main" val="1853511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dirty="0" smtClean="0"/>
              <a:t>1. Program evaluation - outcome based commissioning - social impact investing</a:t>
            </a:r>
            <a:endParaRPr lang="en-AU" sz="3200" dirty="0"/>
          </a:p>
        </p:txBody>
      </p:sp>
      <p:sp>
        <p:nvSpPr>
          <p:cNvPr id="3" name="Content Placeholder 2"/>
          <p:cNvSpPr>
            <a:spLocks noGrp="1"/>
          </p:cNvSpPr>
          <p:nvPr>
            <p:ph idx="1"/>
          </p:nvPr>
        </p:nvSpPr>
        <p:spPr/>
        <p:txBody>
          <a:bodyPr/>
          <a:lstStyle/>
          <a:p>
            <a:pPr marL="0" indent="0">
              <a:buNone/>
            </a:pPr>
            <a:endParaRPr lang="en-A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mtClean="0"/>
              <a:t>AHURI Study Potential Cost Offsets for Government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947499295"/>
              </p:ext>
            </p:extLst>
          </p:nvPr>
        </p:nvGraphicFramePr>
        <p:xfrm>
          <a:off x="395536" y="2348880"/>
          <a:ext cx="8248650" cy="3241675"/>
        </p:xfrm>
        <a:graphic>
          <a:graphicData uri="http://schemas.openxmlformats.org/presentationml/2006/ole">
            <mc:AlternateContent xmlns:mc="http://schemas.openxmlformats.org/markup-compatibility/2006">
              <mc:Choice xmlns:v="urn:schemas-microsoft-com:vml" Requires="v">
                <p:oleObj spid="_x0000_s2066" name="Document" r:id="rId4" imgW="5892518" imgH="2315519" progId="Word.Document.8">
                  <p:embed/>
                </p:oleObj>
              </mc:Choice>
              <mc:Fallback>
                <p:oleObj name="Document" r:id="rId4" imgW="5892518" imgH="231551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2348880"/>
                        <a:ext cx="8248650" cy="324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4219484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3. Capacity building – the role for academia</a:t>
            </a:r>
            <a:endParaRPr lang="en-AU" dirty="0"/>
          </a:p>
        </p:txBody>
      </p:sp>
      <p:sp>
        <p:nvSpPr>
          <p:cNvPr id="3" name="Content Placeholder 2"/>
          <p:cNvSpPr>
            <a:spLocks noGrp="1"/>
          </p:cNvSpPr>
          <p:nvPr>
            <p:ph idx="1"/>
          </p:nvPr>
        </p:nvSpPr>
        <p:spPr/>
        <p:txBody>
          <a:bodyPr/>
          <a:lstStyle/>
          <a:p>
            <a:endParaRPr lang="en-AU"/>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needs to change?</a:t>
            </a:r>
            <a:endParaRPr lang="en-AU" dirty="0"/>
          </a:p>
        </p:txBody>
      </p:sp>
      <p:sp>
        <p:nvSpPr>
          <p:cNvPr id="3" name="Content Placeholder 2"/>
          <p:cNvSpPr>
            <a:spLocks noGrp="1"/>
          </p:cNvSpPr>
          <p:nvPr>
            <p:ph idx="1"/>
          </p:nvPr>
        </p:nvSpPr>
        <p:spPr/>
        <p:txBody>
          <a:bodyPr>
            <a:normAutofit fontScale="92500" lnSpcReduction="10000"/>
          </a:bodyPr>
          <a:lstStyle/>
          <a:p>
            <a:pPr>
              <a:buNone/>
            </a:pPr>
            <a:r>
              <a:rPr lang="en-AU" b="1" dirty="0" smtClean="0"/>
              <a:t>Not-for-profits </a:t>
            </a:r>
            <a:r>
              <a:rPr lang="en-AU" b="1" dirty="0"/>
              <a:t>&amp; social enterprises/businesses: </a:t>
            </a:r>
          </a:p>
          <a:p>
            <a:pPr lvl="0"/>
            <a:r>
              <a:rPr lang="en-AU" dirty="0" smtClean="0"/>
              <a:t>Shift focus from short to long term</a:t>
            </a:r>
          </a:p>
          <a:p>
            <a:pPr lvl="0"/>
            <a:r>
              <a:rPr lang="en-AU" dirty="0" smtClean="0"/>
              <a:t>Develop </a:t>
            </a:r>
            <a:r>
              <a:rPr lang="en-AU" dirty="0"/>
              <a:t>and maintain longitudinal data sets focused on outcomes</a:t>
            </a:r>
          </a:p>
          <a:p>
            <a:pPr lvl="0"/>
            <a:r>
              <a:rPr lang="en-AU" dirty="0"/>
              <a:t>Profile and segment clients and define success for each segment</a:t>
            </a:r>
          </a:p>
          <a:p>
            <a:pPr lvl="0"/>
            <a:r>
              <a:rPr lang="en-AU" dirty="0"/>
              <a:t>Client management system</a:t>
            </a:r>
          </a:p>
          <a:p>
            <a:pPr lvl="0"/>
            <a:r>
              <a:rPr lang="en-AU" dirty="0"/>
              <a:t>Not just treatment effect – but counterfactual</a:t>
            </a:r>
          </a:p>
          <a:p>
            <a:pPr lvl="0"/>
            <a:r>
              <a:rPr lang="en-AU" dirty="0"/>
              <a:t>Link to administrative data – data sharing protocols</a:t>
            </a:r>
          </a:p>
          <a:p>
            <a:pPr lvl="0"/>
            <a:r>
              <a:rPr lang="en-AU" dirty="0"/>
              <a:t>Investor relations</a:t>
            </a:r>
          </a:p>
          <a:p>
            <a:endParaRPr lang="en-A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needs to change?</a:t>
            </a:r>
            <a:endParaRPr lang="en-AU" dirty="0"/>
          </a:p>
        </p:txBody>
      </p:sp>
      <p:sp>
        <p:nvSpPr>
          <p:cNvPr id="3" name="Content Placeholder 2"/>
          <p:cNvSpPr>
            <a:spLocks noGrp="1"/>
          </p:cNvSpPr>
          <p:nvPr>
            <p:ph idx="1"/>
          </p:nvPr>
        </p:nvSpPr>
        <p:spPr/>
        <p:txBody>
          <a:bodyPr>
            <a:normAutofit fontScale="92500"/>
          </a:bodyPr>
          <a:lstStyle/>
          <a:p>
            <a:pPr>
              <a:buNone/>
            </a:pPr>
            <a:r>
              <a:rPr lang="en-AU" b="1" dirty="0" smtClean="0"/>
              <a:t>Government:</a:t>
            </a:r>
            <a:endParaRPr lang="en-AU" b="1" dirty="0"/>
          </a:p>
          <a:p>
            <a:r>
              <a:rPr lang="en-AU" dirty="0" smtClean="0"/>
              <a:t>Shift focus from short to long term</a:t>
            </a:r>
          </a:p>
          <a:p>
            <a:pPr lvl="0"/>
            <a:r>
              <a:rPr lang="en-AU" dirty="0" smtClean="0"/>
              <a:t>Focus </a:t>
            </a:r>
            <a:r>
              <a:rPr lang="en-AU" dirty="0"/>
              <a:t>on outcomes – outcome based funding agreements </a:t>
            </a:r>
          </a:p>
          <a:p>
            <a:pPr lvl="0"/>
            <a:r>
              <a:rPr lang="en-AU" dirty="0"/>
              <a:t>Build outcome measurement in to agreements</a:t>
            </a:r>
          </a:p>
          <a:p>
            <a:pPr lvl="0"/>
            <a:r>
              <a:rPr lang="en-AU" dirty="0"/>
              <a:t>Learn through measurement – pilots and demonstration projects</a:t>
            </a:r>
          </a:p>
          <a:p>
            <a:pPr lvl="0"/>
            <a:r>
              <a:rPr lang="en-AU" dirty="0"/>
              <a:t>Ensure administrative data is capturing key data necessary</a:t>
            </a:r>
          </a:p>
          <a:p>
            <a:pPr lvl="0"/>
            <a:r>
              <a:rPr lang="en-AU" dirty="0"/>
              <a:t>Link data across silos – data sharing protocols</a:t>
            </a:r>
          </a:p>
          <a:p>
            <a:pPr lvl="0"/>
            <a:r>
              <a:rPr lang="en-AU" dirty="0"/>
              <a:t>Make data available to bona fide researchers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needs to change?</a:t>
            </a:r>
            <a:endParaRPr lang="en-AU" dirty="0"/>
          </a:p>
        </p:txBody>
      </p:sp>
      <p:sp>
        <p:nvSpPr>
          <p:cNvPr id="3" name="Content Placeholder 2"/>
          <p:cNvSpPr>
            <a:spLocks noGrp="1"/>
          </p:cNvSpPr>
          <p:nvPr>
            <p:ph idx="1"/>
          </p:nvPr>
        </p:nvSpPr>
        <p:spPr/>
        <p:txBody>
          <a:bodyPr>
            <a:normAutofit fontScale="92500" lnSpcReduction="10000"/>
          </a:bodyPr>
          <a:lstStyle/>
          <a:p>
            <a:pPr>
              <a:buNone/>
            </a:pPr>
            <a:r>
              <a:rPr lang="en-AU" b="1" dirty="0" smtClean="0"/>
              <a:t>Investors:</a:t>
            </a:r>
            <a:endParaRPr lang="en-AU" b="1" dirty="0"/>
          </a:p>
          <a:p>
            <a:r>
              <a:rPr lang="en-AU" dirty="0" smtClean="0"/>
              <a:t>Shift focus from short to long term</a:t>
            </a:r>
          </a:p>
          <a:p>
            <a:pPr lvl="0"/>
            <a:r>
              <a:rPr lang="en-AU" dirty="0" smtClean="0"/>
              <a:t>Shift focus from commercial to blended return </a:t>
            </a:r>
          </a:p>
          <a:p>
            <a:pPr lvl="0"/>
            <a:r>
              <a:rPr lang="en-AU" dirty="0" smtClean="0"/>
              <a:t>Engage </a:t>
            </a:r>
            <a:r>
              <a:rPr lang="en-AU" dirty="0"/>
              <a:t>advisors and investment analysts</a:t>
            </a:r>
          </a:p>
          <a:p>
            <a:pPr lvl="0"/>
            <a:r>
              <a:rPr lang="en-AU" dirty="0"/>
              <a:t>Encourage specialists – specialists organisations (New Philanthropy Capital) and specialist individuals within financial institutions</a:t>
            </a:r>
          </a:p>
          <a:p>
            <a:pPr lvl="0"/>
            <a:r>
              <a:rPr lang="en-AU" dirty="0"/>
              <a:t>Develop robust frameworks for performance (social and commercial) and risk </a:t>
            </a:r>
          </a:p>
          <a:p>
            <a:pPr lvl="0"/>
            <a:r>
              <a:rPr lang="en-AU" dirty="0"/>
              <a:t>Funds, products (bonds) and direct investments</a:t>
            </a:r>
          </a:p>
          <a:p>
            <a:endParaRPr lang="en-AU"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else needs to change?</a:t>
            </a:r>
            <a:endParaRPr lang="en-AU" dirty="0"/>
          </a:p>
        </p:txBody>
      </p:sp>
      <p:sp>
        <p:nvSpPr>
          <p:cNvPr id="3" name="Content Placeholder 2"/>
          <p:cNvSpPr>
            <a:spLocks noGrp="1"/>
          </p:cNvSpPr>
          <p:nvPr>
            <p:ph idx="1"/>
          </p:nvPr>
        </p:nvSpPr>
        <p:spPr/>
        <p:txBody>
          <a:bodyPr>
            <a:normAutofit lnSpcReduction="10000"/>
          </a:bodyPr>
          <a:lstStyle/>
          <a:p>
            <a:pPr lvl="0"/>
            <a:r>
              <a:rPr lang="en-AU" dirty="0" smtClean="0"/>
              <a:t>Knowledge </a:t>
            </a:r>
            <a:r>
              <a:rPr lang="en-AU" dirty="0"/>
              <a:t>/ intelligence / information / data </a:t>
            </a:r>
            <a:r>
              <a:rPr lang="en-AU" dirty="0" smtClean="0"/>
              <a:t>exchange (with competency &amp; capacity) – “</a:t>
            </a:r>
            <a:r>
              <a:rPr lang="en-AU" b="1" i="1" dirty="0" smtClean="0"/>
              <a:t>Knowledge Integration</a:t>
            </a:r>
            <a:r>
              <a:rPr lang="en-AU" dirty="0" smtClean="0"/>
              <a:t>”</a:t>
            </a:r>
            <a:endParaRPr lang="en-AU" dirty="0"/>
          </a:p>
          <a:p>
            <a:pPr lvl="0"/>
            <a:r>
              <a:rPr lang="en-AU" dirty="0"/>
              <a:t>Engage big 4 audit &amp; accounting firms &amp; others to building economic and financial </a:t>
            </a:r>
            <a:r>
              <a:rPr lang="en-AU" dirty="0" smtClean="0"/>
              <a:t>models</a:t>
            </a:r>
          </a:p>
          <a:p>
            <a:pPr lvl="0"/>
            <a:r>
              <a:rPr lang="en-AU" dirty="0" smtClean="0"/>
              <a:t>Engage evaluation experts</a:t>
            </a:r>
            <a:endParaRPr lang="en-AU" dirty="0"/>
          </a:p>
          <a:p>
            <a:pPr lvl="0"/>
            <a:r>
              <a:rPr lang="en-AU" dirty="0"/>
              <a:t>Universities to get involved – long term collaborative research programs with NFPs / social enterprises</a:t>
            </a:r>
          </a:p>
          <a:p>
            <a:pPr lvl="0"/>
            <a:r>
              <a:rPr lang="en-AU" dirty="0"/>
              <a:t>Long term (7 year) strategy and funding to ensure all the above is </a:t>
            </a:r>
            <a:r>
              <a:rPr lang="en-AU" dirty="0" smtClean="0"/>
              <a:t>achieved</a:t>
            </a:r>
            <a:endParaRPr lang="en-A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Definition: Social Impact Investing</a:t>
            </a:r>
            <a:endParaRPr lang="en-AU" dirty="0"/>
          </a:p>
        </p:txBody>
      </p:sp>
      <p:sp>
        <p:nvSpPr>
          <p:cNvPr id="3" name="Content Placeholder 2"/>
          <p:cNvSpPr>
            <a:spLocks noGrp="1"/>
          </p:cNvSpPr>
          <p:nvPr>
            <p:ph idx="1"/>
          </p:nvPr>
        </p:nvSpPr>
        <p:spPr/>
        <p:txBody>
          <a:bodyPr>
            <a:normAutofit/>
          </a:bodyPr>
          <a:lstStyle/>
          <a:p>
            <a:r>
              <a:rPr lang="en-GB" dirty="0" smtClean="0"/>
              <a:t>Impact investing seeks to deliver social and environmental benefits alongside a commercial return. </a:t>
            </a:r>
          </a:p>
          <a:p>
            <a:r>
              <a:rPr lang="en-GB" dirty="0" smtClean="0"/>
              <a:t>Based on “positive screening”</a:t>
            </a:r>
          </a:p>
          <a:p>
            <a:r>
              <a:rPr lang="en-GB" dirty="0" smtClean="0"/>
              <a:t>Closely related to socially responsible and ethical investing which are based on “negative screening” to exclude investments which are socially or environmentally damaging</a:t>
            </a:r>
            <a:endParaRPr lang="en-AU" dirty="0" smtClean="0"/>
          </a:p>
          <a:p>
            <a:endParaRPr lang="en-A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graphicFrame>
        <p:nvGraphicFramePr>
          <p:cNvPr id="1025" name="Object 1"/>
          <p:cNvGraphicFramePr>
            <a:graphicFrameLocks noChangeAspect="1"/>
          </p:cNvGraphicFramePr>
          <p:nvPr/>
        </p:nvGraphicFramePr>
        <p:xfrm>
          <a:off x="467544" y="476672"/>
          <a:ext cx="8136904" cy="5904656"/>
        </p:xfrm>
        <a:graphic>
          <a:graphicData uri="http://schemas.openxmlformats.org/presentationml/2006/ole">
            <mc:AlternateContent xmlns:mc="http://schemas.openxmlformats.org/markup-compatibility/2006">
              <mc:Choice xmlns:v="urn:schemas-microsoft-com:vml" Requires="v">
                <p:oleObj spid="_x0000_s1043" name="Slide" r:id="rId5" imgW="4698341" imgH="3252359" progId="PowerPoint.Slide.12">
                  <p:embed/>
                </p:oleObj>
              </mc:Choice>
              <mc:Fallback>
                <p:oleObj name="Slide" r:id="rId5" imgW="4698341" imgH="3252359" progId="PowerPoint.Slide.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544" y="476672"/>
                        <a:ext cx="8136904" cy="59046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Govt: “Payment for success”</a:t>
            </a:r>
            <a:endParaRPr lang="en-AU" dirty="0"/>
          </a:p>
        </p:txBody>
      </p:sp>
      <p:sp>
        <p:nvSpPr>
          <p:cNvPr id="3" name="Content Placeholder 2"/>
          <p:cNvSpPr>
            <a:spLocks noGrp="1"/>
          </p:cNvSpPr>
          <p:nvPr>
            <p:ph idx="1"/>
          </p:nvPr>
        </p:nvSpPr>
        <p:spPr/>
        <p:txBody>
          <a:bodyPr/>
          <a:lstStyle/>
          <a:p>
            <a:r>
              <a:rPr lang="en-AU" dirty="0" smtClean="0"/>
              <a:t>Persisting “wicked problems”</a:t>
            </a:r>
          </a:p>
          <a:p>
            <a:r>
              <a:rPr lang="en-AU" dirty="0" smtClean="0"/>
              <a:t>Ineffective responses - complex multi-faceted problems, cross departmental silos</a:t>
            </a:r>
          </a:p>
          <a:p>
            <a:r>
              <a:rPr lang="en-AU" dirty="0" smtClean="0"/>
              <a:t>Continuing pressure on Government funding and conflicting priorities</a:t>
            </a:r>
          </a:p>
          <a:p>
            <a:pPr>
              <a:buNone/>
            </a:pPr>
            <a:r>
              <a:rPr lang="en-AU" b="1" dirty="0" smtClean="0"/>
              <a:t>Transformation</a:t>
            </a:r>
          </a:p>
          <a:p>
            <a:r>
              <a:rPr lang="en-AU" dirty="0" smtClean="0"/>
              <a:t>Outcome based commissioning</a:t>
            </a:r>
          </a:p>
          <a:p>
            <a:r>
              <a:rPr lang="en-AU" dirty="0" smtClean="0"/>
              <a:t>Results Based Accountability</a:t>
            </a:r>
          </a:p>
          <a:p>
            <a:endParaRPr lang="en-AU" dirty="0" smtClean="0"/>
          </a:p>
          <a:p>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t>NFP: Grants to enterprise</a:t>
            </a:r>
            <a:endParaRPr lang="en-AU" b="1" dirty="0"/>
          </a:p>
        </p:txBody>
      </p:sp>
      <p:sp>
        <p:nvSpPr>
          <p:cNvPr id="3" name="Content Placeholder 2"/>
          <p:cNvSpPr>
            <a:spLocks noGrp="1"/>
          </p:cNvSpPr>
          <p:nvPr>
            <p:ph idx="1"/>
          </p:nvPr>
        </p:nvSpPr>
        <p:spPr/>
        <p:txBody>
          <a:bodyPr/>
          <a:lstStyle/>
          <a:p>
            <a:r>
              <a:rPr lang="en-AU" dirty="0" smtClean="0"/>
              <a:t>NFP’s dependence on government grants and donations</a:t>
            </a:r>
          </a:p>
          <a:p>
            <a:r>
              <a:rPr lang="en-AU" dirty="0" smtClean="0"/>
              <a:t>Philanthropic subsidy to cover full costs</a:t>
            </a:r>
          </a:p>
          <a:p>
            <a:r>
              <a:rPr lang="en-AU" u="sng" dirty="0" smtClean="0"/>
              <a:t>Under capitalised</a:t>
            </a:r>
          </a:p>
          <a:p>
            <a:pPr>
              <a:buNone/>
            </a:pPr>
            <a:r>
              <a:rPr lang="en-AU" b="1" dirty="0" smtClean="0"/>
              <a:t>Transformation</a:t>
            </a:r>
          </a:p>
          <a:p>
            <a:r>
              <a:rPr lang="en-AU" dirty="0" smtClean="0"/>
              <a:t>Increasing focus on social enterprise</a:t>
            </a:r>
          </a:p>
          <a:p>
            <a:r>
              <a:rPr lang="en-AU" u="sng" dirty="0" smtClean="0"/>
              <a:t>Increasing consideration of use of debt finance</a:t>
            </a:r>
          </a:p>
          <a:p>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Innovation in social finance</a:t>
            </a:r>
            <a:endParaRPr lang="en-AU" dirty="0"/>
          </a:p>
        </p:txBody>
      </p:sp>
      <p:sp>
        <p:nvSpPr>
          <p:cNvPr id="3" name="Content Placeholder 2"/>
          <p:cNvSpPr>
            <a:spLocks noGrp="1"/>
          </p:cNvSpPr>
          <p:nvPr>
            <p:ph idx="1"/>
          </p:nvPr>
        </p:nvSpPr>
        <p:spPr/>
        <p:txBody>
          <a:bodyPr>
            <a:normAutofit/>
          </a:bodyPr>
          <a:lstStyle/>
          <a:p>
            <a:r>
              <a:rPr lang="en-AU" dirty="0" smtClean="0"/>
              <a:t>Constraints on traditional sources of funding have prompted financial innovation</a:t>
            </a:r>
          </a:p>
          <a:p>
            <a:pPr>
              <a:buNone/>
            </a:pPr>
            <a:r>
              <a:rPr lang="en-AU" b="1" dirty="0" smtClean="0"/>
              <a:t>Transformation</a:t>
            </a:r>
          </a:p>
          <a:p>
            <a:r>
              <a:rPr lang="en-AU" dirty="0" smtClean="0"/>
              <a:t>Microfinance – individuals and micro-enterprise (</a:t>
            </a:r>
            <a:r>
              <a:rPr lang="en-AU" dirty="0" smtClean="0">
                <a:hlinkClick r:id="rId3"/>
              </a:rPr>
              <a:t>NAB</a:t>
            </a:r>
            <a:r>
              <a:rPr lang="en-AU" dirty="0" smtClean="0"/>
              <a:t>)</a:t>
            </a:r>
          </a:p>
          <a:p>
            <a:r>
              <a:rPr lang="en-AU" dirty="0" smtClean="0"/>
              <a:t>International Finance Facility for Immunisation (</a:t>
            </a:r>
            <a:r>
              <a:rPr lang="en-AU" dirty="0" err="1" smtClean="0"/>
              <a:t>IFFIm</a:t>
            </a:r>
            <a:r>
              <a:rPr lang="en-AU" dirty="0" smtClean="0"/>
              <a:t>) Immunisation </a:t>
            </a:r>
            <a:r>
              <a:rPr lang="en-AU" dirty="0" smtClean="0">
                <a:hlinkClick r:id="rId4"/>
              </a:rPr>
              <a:t>Bonds</a:t>
            </a:r>
            <a:r>
              <a:rPr lang="en-AU" dirty="0" smtClean="0"/>
              <a:t> </a:t>
            </a:r>
          </a:p>
          <a:p>
            <a:r>
              <a:rPr lang="en-AU" dirty="0" err="1" smtClean="0">
                <a:hlinkClick r:id="rId5"/>
              </a:rPr>
              <a:t>GoodStart</a:t>
            </a:r>
            <a:r>
              <a:rPr lang="en-AU" dirty="0" smtClean="0">
                <a:hlinkClick r:id="rId5"/>
              </a:rPr>
              <a:t> </a:t>
            </a:r>
            <a:r>
              <a:rPr lang="en-AU" dirty="0" smtClean="0"/>
              <a:t>– a social investment partnership between NFPs, Government, NAB and private investors</a:t>
            </a:r>
          </a:p>
          <a:p>
            <a:r>
              <a:rPr lang="en-AU" dirty="0" smtClean="0"/>
              <a:t>Social Impact Bonds – </a:t>
            </a:r>
            <a:r>
              <a:rPr lang="en-AU" dirty="0" smtClean="0">
                <a:hlinkClick r:id="rId6"/>
              </a:rPr>
              <a:t>UK</a:t>
            </a:r>
            <a:r>
              <a:rPr lang="en-AU" dirty="0" smtClean="0"/>
              <a:t> and </a:t>
            </a:r>
            <a:r>
              <a:rPr lang="en-AU" dirty="0" smtClean="0">
                <a:hlinkClick r:id="rId7"/>
              </a:rPr>
              <a:t>NSW</a:t>
            </a:r>
            <a:endParaRPr lang="en-AU" dirty="0" smtClean="0"/>
          </a:p>
          <a:p>
            <a:endParaRPr lang="en-A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SI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1193</TotalTime>
  <Words>2708</Words>
  <Application>Microsoft Office PowerPoint</Application>
  <PresentationFormat>On-screen Show (4:3)</PresentationFormat>
  <Paragraphs>333</Paragraphs>
  <Slides>45</Slides>
  <Notes>12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45</vt:i4>
      </vt:variant>
    </vt:vector>
  </HeadingPairs>
  <TitlesOfParts>
    <vt:vector size="48" baseType="lpstr">
      <vt:lpstr>CSI Powerpoint template</vt:lpstr>
      <vt:lpstr>Slide</vt:lpstr>
      <vt:lpstr>Document</vt:lpstr>
      <vt:lpstr>The roles for evaluation in the not-for-profit sector in the 21st century</vt:lpstr>
      <vt:lpstr>The Centre for Social Impact </vt:lpstr>
      <vt:lpstr>Four transformations</vt:lpstr>
      <vt:lpstr>1. Program evaluation - outcome based commissioning - social impact investing</vt:lpstr>
      <vt:lpstr>Definition: Social Impact Investing</vt:lpstr>
      <vt:lpstr>PowerPoint Presentation</vt:lpstr>
      <vt:lpstr>Govt: “Payment for success”</vt:lpstr>
      <vt:lpstr>NFP: Grants to enterprise</vt:lpstr>
      <vt:lpstr>Innovation in social finance</vt:lpstr>
      <vt:lpstr>Emergence of an asset class?</vt:lpstr>
      <vt:lpstr>Government initiatives</vt:lpstr>
      <vt:lpstr>Social Impact Bonds</vt:lpstr>
      <vt:lpstr>Recommended SIB structure</vt:lpstr>
      <vt:lpstr>PowerPoint Presentation</vt:lpstr>
      <vt:lpstr>Our overarching conclusions</vt:lpstr>
      <vt:lpstr>Key challenges ahead</vt:lpstr>
      <vt:lpstr>Development of a capital market for social investment</vt:lpstr>
      <vt:lpstr>Impacts and Measurement Issues SIB</vt:lpstr>
      <vt:lpstr>Issues</vt:lpstr>
      <vt:lpstr>Two Fundamental Questions </vt:lpstr>
      <vt:lpstr>Issues</vt:lpstr>
      <vt:lpstr>Methodological Issues</vt:lpstr>
      <vt:lpstr>Research Methods</vt:lpstr>
      <vt:lpstr>Research methods Quantitative</vt:lpstr>
      <vt:lpstr>Research methods Quantitative - RCT</vt:lpstr>
      <vt:lpstr>Research methods Quantitative - RCT</vt:lpstr>
      <vt:lpstr>Research methods Quantitative - RCT</vt:lpstr>
      <vt:lpstr>Research methods Quantitative - RCT</vt:lpstr>
      <vt:lpstr>Research methods Quantitative - RCT</vt:lpstr>
      <vt:lpstr>Research methods Quantitative – Quasi-experimental</vt:lpstr>
      <vt:lpstr>Research methods Quantitative – Quasi-experimental</vt:lpstr>
      <vt:lpstr>Research methods Quantitative – Quasi-experimental</vt:lpstr>
      <vt:lpstr>Key elements for robust measurement</vt:lpstr>
      <vt:lpstr>Economic Evaluation</vt:lpstr>
      <vt:lpstr>Use of economic models</vt:lpstr>
      <vt:lpstr>PowerPoint Presentation</vt:lpstr>
      <vt:lpstr>Illustration</vt:lpstr>
      <vt:lpstr>AHURI Study Potential Cost Offsets for Government</vt:lpstr>
      <vt:lpstr>AHURI Study Potential Cost Offsets for Government</vt:lpstr>
      <vt:lpstr>AHURI Study Potential Cost Offsets for Government</vt:lpstr>
      <vt:lpstr>3. Capacity building – the role for academia</vt:lpstr>
      <vt:lpstr>What needs to change?</vt:lpstr>
      <vt:lpstr>What needs to change?</vt:lpstr>
      <vt:lpstr>What needs to change?</vt:lpstr>
      <vt:lpstr>What else needs to change?</vt:lpstr>
    </vt:vector>
  </TitlesOfParts>
  <Company>UNSWASB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implementation challenge: evidence and measurement</dc:title>
  <dc:creator>Les Hems</dc:creator>
  <cp:lastModifiedBy>system administrator</cp:lastModifiedBy>
  <cp:revision>18</cp:revision>
  <dcterms:created xsi:type="dcterms:W3CDTF">2011-06-05T20:38:11Z</dcterms:created>
  <dcterms:modified xsi:type="dcterms:W3CDTF">2011-09-02T02:10:45Z</dcterms:modified>
</cp:coreProperties>
</file>